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61"/>
  </p:notesMasterIdLst>
  <p:sldIdLst>
    <p:sldId id="402" r:id="rId2"/>
    <p:sldId id="352" r:id="rId3"/>
    <p:sldId id="324" r:id="rId4"/>
    <p:sldId id="382" r:id="rId5"/>
    <p:sldId id="408" r:id="rId6"/>
    <p:sldId id="386" r:id="rId7"/>
    <p:sldId id="385" r:id="rId8"/>
    <p:sldId id="411" r:id="rId9"/>
    <p:sldId id="409" r:id="rId10"/>
    <p:sldId id="410" r:id="rId11"/>
    <p:sldId id="412" r:id="rId12"/>
    <p:sldId id="413" r:id="rId13"/>
    <p:sldId id="444" r:id="rId14"/>
    <p:sldId id="319" r:id="rId15"/>
    <p:sldId id="414" r:id="rId16"/>
    <p:sldId id="416" r:id="rId17"/>
    <p:sldId id="417" r:id="rId18"/>
    <p:sldId id="445" r:id="rId19"/>
    <p:sldId id="415" r:id="rId20"/>
    <p:sldId id="418" r:id="rId21"/>
    <p:sldId id="333" r:id="rId22"/>
    <p:sldId id="256" r:id="rId23"/>
    <p:sldId id="265" r:id="rId24"/>
    <p:sldId id="258" r:id="rId25"/>
    <p:sldId id="262" r:id="rId26"/>
    <p:sldId id="259" r:id="rId27"/>
    <p:sldId id="261" r:id="rId28"/>
    <p:sldId id="354" r:id="rId29"/>
    <p:sldId id="301" r:id="rId30"/>
    <p:sldId id="421" r:id="rId31"/>
    <p:sldId id="422" r:id="rId32"/>
    <p:sldId id="426" r:id="rId33"/>
    <p:sldId id="439" r:id="rId34"/>
    <p:sldId id="423" r:id="rId35"/>
    <p:sldId id="427" r:id="rId36"/>
    <p:sldId id="425" r:id="rId37"/>
    <p:sldId id="429" r:id="rId38"/>
    <p:sldId id="428" r:id="rId39"/>
    <p:sldId id="424" r:id="rId40"/>
    <p:sldId id="340" r:id="rId41"/>
    <p:sldId id="441" r:id="rId42"/>
    <p:sldId id="419" r:id="rId43"/>
    <p:sldId id="420" r:id="rId44"/>
    <p:sldId id="443" r:id="rId45"/>
    <p:sldId id="346" r:id="rId46"/>
    <p:sldId id="437" r:id="rId47"/>
    <p:sldId id="438" r:id="rId48"/>
    <p:sldId id="436" r:id="rId49"/>
    <p:sldId id="440" r:id="rId50"/>
    <p:sldId id="430" r:id="rId51"/>
    <p:sldId id="431" r:id="rId52"/>
    <p:sldId id="432" r:id="rId53"/>
    <p:sldId id="433" r:id="rId54"/>
    <p:sldId id="434" r:id="rId55"/>
    <p:sldId id="435" r:id="rId56"/>
    <p:sldId id="312" r:id="rId57"/>
    <p:sldId id="332" r:id="rId58"/>
    <p:sldId id="407" r:id="rId59"/>
    <p:sldId id="353" r:id="rId6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leitung" id="{89D6D21E-D385-453F-94E6-CDE967A9F97F}">
          <p14:sldIdLst>
            <p14:sldId id="402"/>
            <p14:sldId id="352"/>
          </p14:sldIdLst>
        </p14:section>
        <p14:section name="Desinformation" id="{65166838-EA62-4483-9699-20D33B35B871}">
          <p14:sldIdLst>
            <p14:sldId id="324"/>
            <p14:sldId id="382"/>
            <p14:sldId id="408"/>
            <p14:sldId id="386"/>
            <p14:sldId id="385"/>
            <p14:sldId id="411"/>
            <p14:sldId id="409"/>
            <p14:sldId id="410"/>
            <p14:sldId id="412"/>
            <p14:sldId id="413"/>
            <p14:sldId id="444"/>
          </p14:sldIdLst>
        </p14:section>
        <p14:section name="AHV" id="{F0D9B8D4-6C1F-48E8-892C-F8EA4C856846}">
          <p14:sldIdLst>
            <p14:sldId id="319"/>
            <p14:sldId id="414"/>
            <p14:sldId id="416"/>
            <p14:sldId id="417"/>
            <p14:sldId id="445"/>
            <p14:sldId id="415"/>
            <p14:sldId id="418"/>
          </p14:sldIdLst>
        </p14:section>
        <p14:section name="Gesundheit beginnt in der Küche" id="{97136F9D-CA91-46B2-9941-74DD96499BD2}">
          <p14:sldIdLst>
            <p14:sldId id="333"/>
            <p14:sldId id="256"/>
            <p14:sldId id="265"/>
            <p14:sldId id="258"/>
            <p14:sldId id="262"/>
            <p14:sldId id="259"/>
            <p14:sldId id="261"/>
          </p14:sldIdLst>
        </p14:section>
        <p14:section name="PAUSE" id="{1B681C45-8921-4876-91DD-37FE20D1202C}">
          <p14:sldIdLst>
            <p14:sldId id="354"/>
          </p14:sldIdLst>
        </p14:section>
        <p14:section name="Ab 2080 geht's abwärts" id="{A7D2CF45-99B5-4606-91E8-F46B6BAC61CB}">
          <p14:sldIdLst>
            <p14:sldId id="301"/>
            <p14:sldId id="421"/>
            <p14:sldId id="422"/>
            <p14:sldId id="426"/>
            <p14:sldId id="439"/>
            <p14:sldId id="423"/>
            <p14:sldId id="427"/>
            <p14:sldId id="425"/>
            <p14:sldId id="429"/>
            <p14:sldId id="428"/>
            <p14:sldId id="424"/>
          </p14:sldIdLst>
        </p14:section>
        <p14:section name="Ein Leben in 100cm" id="{D08B7B89-89E3-475C-A457-69BCE9EB59C7}">
          <p14:sldIdLst>
            <p14:sldId id="340"/>
            <p14:sldId id="441"/>
            <p14:sldId id="419"/>
            <p14:sldId id="420"/>
            <p14:sldId id="443"/>
          </p14:sldIdLst>
        </p14:section>
        <p14:section name="Kurioses" id="{30F54FD5-3C0E-4E3B-A9E8-EC51F037ADED}">
          <p14:sldIdLst>
            <p14:sldId id="346"/>
            <p14:sldId id="437"/>
            <p14:sldId id="438"/>
            <p14:sldId id="436"/>
            <p14:sldId id="440"/>
            <p14:sldId id="430"/>
            <p14:sldId id="431"/>
            <p14:sldId id="432"/>
            <p14:sldId id="433"/>
            <p14:sldId id="434"/>
            <p14:sldId id="435"/>
          </p14:sldIdLst>
        </p14:section>
        <p14:section name="Quellen" id="{D41EE365-16F0-4F78-A09E-FC1F53C07E53}">
          <p14:sldIdLst>
            <p14:sldId id="312"/>
            <p14:sldId id="332"/>
          </p14:sldIdLst>
        </p14:section>
        <p14:section name="Hausmeisterliches" id="{304CD7B7-5C7A-491C-AB81-2C81378AD7E7}">
          <p14:sldIdLst>
            <p14:sldId id="407"/>
            <p14:sldId id="35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8F8F8"/>
    <a:srgbClr val="92D050"/>
    <a:srgbClr val="33CC33"/>
    <a:srgbClr val="FF0000"/>
    <a:srgbClr val="FF3300"/>
    <a:srgbClr val="FFFF00"/>
    <a:srgbClr val="64B5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6" autoAdjust="0"/>
    <p:restoredTop sz="75949" autoAdjust="0"/>
  </p:normalViewPr>
  <p:slideViewPr>
    <p:cSldViewPr snapToGrid="0">
      <p:cViewPr varScale="1">
        <p:scale>
          <a:sx n="126" d="100"/>
          <a:sy n="126" d="100"/>
        </p:scale>
        <p:origin x="62"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51C31-A0E0-41BB-A952-CED504C0FD2A}" type="datetimeFigureOut">
              <a:rPr lang="de-CH" smtClean="0"/>
              <a:t>20.06.2025</a:t>
            </a:fld>
            <a:endParaRPr lang="de-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DE8BD-C77B-44CD-AD6A-748213750AF2}" type="slidenum">
              <a:rPr lang="de-CH" smtClean="0"/>
              <a:t>‹#›</a:t>
            </a:fld>
            <a:endParaRPr lang="de-CH"/>
          </a:p>
        </p:txBody>
      </p:sp>
    </p:spTree>
    <p:extLst>
      <p:ext uri="{BB962C8B-B14F-4D97-AF65-F5344CB8AC3E}">
        <p14:creationId xmlns:p14="http://schemas.microsoft.com/office/powerpoint/2010/main" val="1379932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a:t>23 </a:t>
            </a:r>
            <a:r>
              <a:rPr lang="de-CH" dirty="0" err="1"/>
              <a:t>Mio</a:t>
            </a:r>
            <a:r>
              <a:rPr lang="de-CH" dirty="0"/>
              <a:t> sind nur etwa 1% aller Accounts</a:t>
            </a:r>
          </a:p>
        </p:txBody>
      </p:sp>
      <p:sp>
        <p:nvSpPr>
          <p:cNvPr id="4" name="Slide Number Placeholder 3"/>
          <p:cNvSpPr>
            <a:spLocks noGrp="1"/>
          </p:cNvSpPr>
          <p:nvPr>
            <p:ph type="sldNum" sz="quarter" idx="5"/>
          </p:nvPr>
        </p:nvSpPr>
        <p:spPr/>
        <p:txBody>
          <a:bodyPr/>
          <a:lstStyle/>
          <a:p>
            <a:fld id="{28FDE8BD-C77B-44CD-AD6A-748213750AF2}" type="slidenum">
              <a:rPr lang="de-CH" smtClean="0"/>
              <a:t>10</a:t>
            </a:fld>
            <a:endParaRPr lang="de-CH"/>
          </a:p>
        </p:txBody>
      </p:sp>
    </p:spTree>
    <p:extLst>
      <p:ext uri="{BB962C8B-B14F-4D97-AF65-F5344CB8AC3E}">
        <p14:creationId xmlns:p14="http://schemas.microsoft.com/office/powerpoint/2010/main" val="2103297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de-CH" dirty="0"/>
              <a:t>Konkret für mich:</a:t>
            </a:r>
          </a:p>
          <a:p>
            <a:pPr algn="l"/>
            <a:r>
              <a:rPr lang="de-CH" dirty="0"/>
              <a:t>Erst ab Lebensalter 40 in der Schweiz gekommen </a:t>
            </a:r>
            <a:r>
              <a:rPr lang="de-CH" dirty="0">
                <a:sym typeface="Wingdings" panose="05000000000000000000" pitchFamily="2" charset="2"/>
              </a:rPr>
              <a:t> 19 Jahre fehlen.</a:t>
            </a:r>
          </a:p>
          <a:p>
            <a:pPr algn="l"/>
            <a:r>
              <a:rPr lang="de-CH" dirty="0">
                <a:sym typeface="Wingdings" panose="05000000000000000000" pitchFamily="2" charset="2"/>
              </a:rPr>
              <a:t> Statt 2’520 bekomme ich nur 56.8%, d.h. 1’432</a:t>
            </a:r>
            <a:r>
              <a:rPr lang="de-CH" dirty="0"/>
              <a:t> </a:t>
            </a:r>
          </a:p>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17</a:t>
            </a:fld>
            <a:endParaRPr lang="de-CH"/>
          </a:p>
        </p:txBody>
      </p:sp>
    </p:spTree>
    <p:extLst>
      <p:ext uri="{BB962C8B-B14F-4D97-AF65-F5344CB8AC3E}">
        <p14:creationId xmlns:p14="http://schemas.microsoft.com/office/powerpoint/2010/main" val="1883138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21</a:t>
            </a:fld>
            <a:endParaRPr lang="de-CH"/>
          </a:p>
        </p:txBody>
      </p:sp>
    </p:spTree>
    <p:extLst>
      <p:ext uri="{BB962C8B-B14F-4D97-AF65-F5344CB8AC3E}">
        <p14:creationId xmlns:p14="http://schemas.microsoft.com/office/powerpoint/2010/main" val="3286251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27</a:t>
            </a:fld>
            <a:endParaRPr lang="de-CH"/>
          </a:p>
        </p:txBody>
      </p:sp>
    </p:spTree>
    <p:extLst>
      <p:ext uri="{BB962C8B-B14F-4D97-AF65-F5344CB8AC3E}">
        <p14:creationId xmlns:p14="http://schemas.microsoft.com/office/powerpoint/2010/main" val="1814003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29</a:t>
            </a:fld>
            <a:endParaRPr lang="de-CH"/>
          </a:p>
        </p:txBody>
      </p:sp>
    </p:spTree>
    <p:extLst>
      <p:ext uri="{BB962C8B-B14F-4D97-AF65-F5344CB8AC3E}">
        <p14:creationId xmlns:p14="http://schemas.microsoft.com/office/powerpoint/2010/main" val="1450952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40</a:t>
            </a:fld>
            <a:endParaRPr lang="de-CH"/>
          </a:p>
        </p:txBody>
      </p:sp>
    </p:spTree>
    <p:extLst>
      <p:ext uri="{BB962C8B-B14F-4D97-AF65-F5344CB8AC3E}">
        <p14:creationId xmlns:p14="http://schemas.microsoft.com/office/powerpoint/2010/main" val="1534585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45</a:t>
            </a:fld>
            <a:endParaRPr lang="de-CH"/>
          </a:p>
        </p:txBody>
      </p:sp>
    </p:spTree>
    <p:extLst>
      <p:ext uri="{BB962C8B-B14F-4D97-AF65-F5344CB8AC3E}">
        <p14:creationId xmlns:p14="http://schemas.microsoft.com/office/powerpoint/2010/main" val="2619445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Auch die Zahl Pi (3.141592653589792…) enthält irgendwann beliebige Ziffernfolgen. So steht z.B. mein Geburtsdatum an der Stelle 38’551 in Pi!</a:t>
            </a:r>
          </a:p>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48</a:t>
            </a:fld>
            <a:endParaRPr lang="de-CH"/>
          </a:p>
        </p:txBody>
      </p:sp>
    </p:spTree>
    <p:extLst>
      <p:ext uri="{BB962C8B-B14F-4D97-AF65-F5344CB8AC3E}">
        <p14:creationId xmlns:p14="http://schemas.microsoft.com/office/powerpoint/2010/main" val="3770002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CH" dirty="0"/>
          </a:p>
        </p:txBody>
      </p:sp>
      <p:sp>
        <p:nvSpPr>
          <p:cNvPr id="4" name="Slide Number Placeholder 3"/>
          <p:cNvSpPr>
            <a:spLocks noGrp="1"/>
          </p:cNvSpPr>
          <p:nvPr>
            <p:ph type="sldNum" sz="quarter" idx="5"/>
          </p:nvPr>
        </p:nvSpPr>
        <p:spPr/>
        <p:txBody>
          <a:bodyPr/>
          <a:lstStyle/>
          <a:p>
            <a:fld id="{28FDE8BD-C77B-44CD-AD6A-748213750AF2}" type="slidenum">
              <a:rPr lang="de-CH" smtClean="0"/>
              <a:t>54</a:t>
            </a:fld>
            <a:endParaRPr lang="de-CH"/>
          </a:p>
        </p:txBody>
      </p:sp>
    </p:spTree>
    <p:extLst>
      <p:ext uri="{BB962C8B-B14F-4D97-AF65-F5344CB8AC3E}">
        <p14:creationId xmlns:p14="http://schemas.microsoft.com/office/powerpoint/2010/main" val="2589210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32C74-82F4-2A29-889B-EF23CEE6AA4F}"/>
              </a:ext>
            </a:extLst>
          </p:cNvPr>
          <p:cNvSpPr>
            <a:spLocks noGrp="1"/>
          </p:cNvSpPr>
          <p:nvPr>
            <p:ph type="ctrTitle"/>
          </p:nvPr>
        </p:nvSpPr>
        <p:spPr>
          <a:xfrm>
            <a:off x="1066801" y="1122363"/>
            <a:ext cx="6211185" cy="2305246"/>
          </a:xfrm>
        </p:spPr>
        <p:txBody>
          <a:bodyPr anchor="b">
            <a:normAutofit/>
          </a:bodyPr>
          <a:lstStyle>
            <a:lvl1pPr algn="l">
              <a:lnSpc>
                <a:spcPct val="100000"/>
              </a:lnSpc>
              <a:defRPr sz="3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4ACADD6-278F-604C-8A38-BBBAFC6754E8}"/>
              </a:ext>
            </a:extLst>
          </p:cNvPr>
          <p:cNvSpPr>
            <a:spLocks noGrp="1"/>
          </p:cNvSpPr>
          <p:nvPr>
            <p:ph type="subTitle" idx="1"/>
          </p:nvPr>
        </p:nvSpPr>
        <p:spPr>
          <a:xfrm>
            <a:off x="1066802" y="3549048"/>
            <a:ext cx="5029198" cy="1956278"/>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80DAA7B3-5D3B-D493-8F6F-1FEBB8576D62}"/>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26950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4769-9A55-AF9B-4CE4-DFA07E711CF6}"/>
              </a:ext>
            </a:extLst>
          </p:cNvPr>
          <p:cNvSpPr>
            <a:spLocks noGrp="1"/>
          </p:cNvSpPr>
          <p:nvPr>
            <p:ph type="title"/>
          </p:nvPr>
        </p:nvSpPr>
        <p:spPr/>
        <p:txBody>
          <a:bodyPr/>
          <a:lstStyle/>
          <a:p>
            <a:r>
              <a:rPr lang="de-CH" noProof="0"/>
              <a:t>Click </a:t>
            </a:r>
            <a:r>
              <a:rPr lang="de-CH" noProof="0" dirty="0" err="1"/>
              <a:t>to</a:t>
            </a:r>
            <a:r>
              <a:rPr lang="de-CH" noProof="0" dirty="0"/>
              <a:t> </a:t>
            </a:r>
            <a:r>
              <a:rPr lang="de-CH" noProof="0" dirty="0" err="1"/>
              <a:t>edit</a:t>
            </a:r>
            <a:r>
              <a:rPr lang="de-CH" noProof="0" dirty="0"/>
              <a:t> Master title style</a:t>
            </a:r>
          </a:p>
        </p:txBody>
      </p:sp>
      <p:sp>
        <p:nvSpPr>
          <p:cNvPr id="3" name="Content Placeholder 2">
            <a:extLst>
              <a:ext uri="{FF2B5EF4-FFF2-40B4-BE49-F238E27FC236}">
                <a16:creationId xmlns:a16="http://schemas.microsoft.com/office/drawing/2014/main" id="{8CE45D9E-DBB4-B890-88D5-B4C03599EC07}"/>
              </a:ext>
            </a:extLst>
          </p:cNvPr>
          <p:cNvSpPr>
            <a:spLocks noGrp="1"/>
          </p:cNvSpPr>
          <p:nvPr>
            <p:ph idx="1"/>
          </p:nvPr>
        </p:nvSpPr>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CH" noProof="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9" name="Slide Number Placeholder 8">
            <a:extLst>
              <a:ext uri="{FF2B5EF4-FFF2-40B4-BE49-F238E27FC236}">
                <a16:creationId xmlns:a16="http://schemas.microsoft.com/office/drawing/2014/main" id="{D85B159A-FA13-9DE0-39D3-E56BCC1D41C6}"/>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29740405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13410AE4-7FC7-589E-B6D3-0DA7B5FC5CE3}"/>
              </a:ext>
            </a:extLst>
          </p:cNvPr>
          <p:cNvSpPr/>
          <p:nvPr/>
        </p:nvSpPr>
        <p:spPr>
          <a:xfrm flipH="1" flipV="1">
            <a:off x="0" y="0"/>
            <a:ext cx="2923855" cy="1479128"/>
          </a:xfrm>
          <a:custGeom>
            <a:avLst/>
            <a:gdLst>
              <a:gd name="connsiteX0" fmla="*/ 2923855 w 2923855"/>
              <a:gd name="connsiteY0" fmla="*/ 1479128 h 1479128"/>
              <a:gd name="connsiteX1" fmla="*/ 0 w 2923855"/>
              <a:gd name="connsiteY1" fmla="*/ 1479128 h 1479128"/>
              <a:gd name="connsiteX2" fmla="*/ 1368245 w 2923855"/>
              <a:gd name="connsiteY2" fmla="*/ 405504 h 1479128"/>
              <a:gd name="connsiteX3" fmla="*/ 1410727 w 2923855"/>
              <a:gd name="connsiteY3" fmla="*/ 373857 h 1479128"/>
              <a:gd name="connsiteX4" fmla="*/ 2503486 w 2923855"/>
              <a:gd name="connsiteY4" fmla="*/ 1756 h 1479128"/>
              <a:gd name="connsiteX5" fmla="*/ 2622568 w 2923855"/>
              <a:gd name="connsiteY5" fmla="*/ 284 h 1479128"/>
              <a:gd name="connsiteX6" fmla="*/ 2785835 w 2923855"/>
              <a:gd name="connsiteY6" fmla="*/ 9494 h 1479128"/>
              <a:gd name="connsiteX7" fmla="*/ 2923855 w 2923855"/>
              <a:gd name="connsiteY7" fmla="*/ 28352 h 147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3855" h="1479128">
                <a:moveTo>
                  <a:pt x="2923855" y="1479128"/>
                </a:moveTo>
                <a:lnTo>
                  <a:pt x="0" y="1479128"/>
                </a:lnTo>
                <a:lnTo>
                  <a:pt x="1368245" y="405504"/>
                </a:lnTo>
                <a:lnTo>
                  <a:pt x="1410727" y="373857"/>
                </a:lnTo>
                <a:cubicBezTo>
                  <a:pt x="1742357" y="139664"/>
                  <a:pt x="2122368" y="17528"/>
                  <a:pt x="2503486" y="1756"/>
                </a:cubicBezTo>
                <a:cubicBezTo>
                  <a:pt x="2543187" y="114"/>
                  <a:pt x="2582898" y="-375"/>
                  <a:pt x="2622568" y="284"/>
                </a:cubicBezTo>
                <a:cubicBezTo>
                  <a:pt x="2677115" y="1190"/>
                  <a:pt x="2731584" y="4266"/>
                  <a:pt x="2785835" y="9494"/>
                </a:cubicBezTo>
                <a:lnTo>
                  <a:pt x="2923855" y="28352"/>
                </a:lnTo>
                <a:close/>
              </a:path>
            </a:pathLst>
          </a:custGeom>
          <a:gradFill>
            <a:gsLst>
              <a:gs pos="33000">
                <a:schemeClr val="bg2"/>
              </a:gs>
              <a:gs pos="100000">
                <a:srgbClr val="92D05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B381CBD-08D9-3C9A-7620-24F2D6404893}"/>
              </a:ext>
            </a:extLst>
          </p:cNvPr>
          <p:cNvSpPr>
            <a:spLocks noGrp="1"/>
          </p:cNvSpPr>
          <p:nvPr>
            <p:ph type="title"/>
          </p:nvPr>
        </p:nvSpPr>
        <p:spPr>
          <a:xfrm>
            <a:off x="1066800" y="1709738"/>
            <a:ext cx="6455434" cy="29812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D5AE2B-1716-CEEC-73F8-E81F59192562}"/>
              </a:ext>
            </a:extLst>
          </p:cNvPr>
          <p:cNvSpPr>
            <a:spLocks noGrp="1"/>
          </p:cNvSpPr>
          <p:nvPr>
            <p:ph type="body" idx="1"/>
          </p:nvPr>
        </p:nvSpPr>
        <p:spPr>
          <a:xfrm>
            <a:off x="1066800" y="4759252"/>
            <a:ext cx="5397260" cy="955748"/>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0EDCEDA8-9746-60E2-22D5-CC2F7996F9AB}"/>
              </a:ext>
            </a:extLst>
          </p:cNvPr>
          <p:cNvSpPr>
            <a:spLocks noGrp="1"/>
          </p:cNvSpPr>
          <p:nvPr>
            <p:ph type="dt" sz="half" idx="10"/>
          </p:nvPr>
        </p:nvSpPr>
        <p:spPr>
          <a:xfrm rot="5400000">
            <a:off x="10469432" y="4804672"/>
            <a:ext cx="2653508" cy="365125"/>
          </a:xfrm>
          <a:prstGeom prst="rect">
            <a:avLst/>
          </a:prstGeom>
        </p:spPr>
        <p:txBody>
          <a:bodyPr/>
          <a:lstStyle/>
          <a:p>
            <a:fld id="{D6D27117-960A-4425-9034-E4701464B4F3}" type="datetime1">
              <a:rPr lang="en-US" smtClean="0"/>
              <a:t>6/20/2025</a:t>
            </a:fld>
            <a:endParaRPr lang="en-US"/>
          </a:p>
        </p:txBody>
      </p:sp>
      <p:sp>
        <p:nvSpPr>
          <p:cNvPr id="9" name="Footer Placeholder 8">
            <a:extLst>
              <a:ext uri="{FF2B5EF4-FFF2-40B4-BE49-F238E27FC236}">
                <a16:creationId xmlns:a16="http://schemas.microsoft.com/office/drawing/2014/main" id="{20C1468B-0B78-6F06-9898-52A5D5A5182B}"/>
              </a:ext>
            </a:extLst>
          </p:cNvPr>
          <p:cNvSpPr>
            <a:spLocks noGrp="1"/>
          </p:cNvSpPr>
          <p:nvPr>
            <p:ph type="ftr" sz="quarter" idx="11"/>
          </p:nvPr>
        </p:nvSpPr>
        <p:spPr>
          <a:xfrm>
            <a:off x="8627802" y="6390008"/>
            <a:ext cx="2885686" cy="365125"/>
          </a:xfrm>
          <a:prstGeom prst="rect">
            <a:avLst/>
          </a:prstGeom>
        </p:spPr>
        <p:txBody>
          <a:bodyPr/>
          <a:lstStyle/>
          <a:p>
            <a:r>
              <a:rPr lang="en-US"/>
              <a:t>KoMi Event – Künstliche Intelligenz</a:t>
            </a:r>
            <a:endParaRPr lang="en-US" dirty="0"/>
          </a:p>
        </p:txBody>
      </p:sp>
      <p:sp>
        <p:nvSpPr>
          <p:cNvPr id="11" name="Slide Number Placeholder 10">
            <a:extLst>
              <a:ext uri="{FF2B5EF4-FFF2-40B4-BE49-F238E27FC236}">
                <a16:creationId xmlns:a16="http://schemas.microsoft.com/office/drawing/2014/main" id="{16BF6AA8-D431-58D7-6FFA-B45F219F1B61}"/>
              </a:ext>
            </a:extLst>
          </p:cNvPr>
          <p:cNvSpPr>
            <a:spLocks noGrp="1"/>
          </p:cNvSpPr>
          <p:nvPr>
            <p:ph type="sldNum" sz="quarter" idx="12"/>
          </p:nvPr>
        </p:nvSpPr>
        <p:spPr/>
        <p:txBody>
          <a:bodyPr/>
          <a:lstStyle/>
          <a:p>
            <a:fld id="{5A33CB2A-1702-4C1D-9CC4-8D472D39F19E}" type="slidenum">
              <a:rPr lang="en-US" smtClean="0"/>
              <a:t>‹#›</a:t>
            </a:fld>
            <a:endParaRPr lang="en-US"/>
          </a:p>
        </p:txBody>
      </p:sp>
      <p:sp>
        <p:nvSpPr>
          <p:cNvPr id="12" name="Freeform: Shape 11">
            <a:extLst>
              <a:ext uri="{FF2B5EF4-FFF2-40B4-BE49-F238E27FC236}">
                <a16:creationId xmlns:a16="http://schemas.microsoft.com/office/drawing/2014/main" id="{28FD5A35-F08B-B931-1328-643245FAE3D6}"/>
              </a:ext>
              <a:ext uri="{C183D7F6-B498-43B3-948B-1728B52AA6E4}">
                <adec:decorative xmlns:adec="http://schemas.microsoft.com/office/drawing/2017/decorative" val="1"/>
              </a:ext>
            </a:extLst>
          </p:cNvPr>
          <p:cNvSpPr/>
          <p:nvPr userDrawn="1"/>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31919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84D0-7460-7B08-F1EE-96EABE40212A}"/>
              </a:ext>
            </a:extLst>
          </p:cNvPr>
          <p:cNvSpPr>
            <a:spLocks noGrp="1"/>
          </p:cNvSpPr>
          <p:nvPr>
            <p:ph type="title"/>
          </p:nvPr>
        </p:nvSpPr>
        <p:spPr>
          <a:xfrm>
            <a:off x="528761" y="369737"/>
            <a:ext cx="11143753" cy="53671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780B7F9-8ECB-7079-A11E-51D3903E2B1A}"/>
              </a:ext>
            </a:extLst>
          </p:cNvPr>
          <p:cNvSpPr>
            <a:spLocks noGrp="1"/>
          </p:cNvSpPr>
          <p:nvPr>
            <p:ph sz="half" idx="1"/>
          </p:nvPr>
        </p:nvSpPr>
        <p:spPr>
          <a:xfrm>
            <a:off x="528762" y="1089329"/>
            <a:ext cx="5347519" cy="5224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4E97161-CAF5-CA48-D814-7ACD43AB99E1}"/>
              </a:ext>
            </a:extLst>
          </p:cNvPr>
          <p:cNvSpPr>
            <a:spLocks noGrp="1"/>
          </p:cNvSpPr>
          <p:nvPr>
            <p:ph sz="half" idx="2"/>
          </p:nvPr>
        </p:nvSpPr>
        <p:spPr>
          <a:xfrm>
            <a:off x="6349794" y="1089329"/>
            <a:ext cx="5322719" cy="52246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9">
            <a:extLst>
              <a:ext uri="{FF2B5EF4-FFF2-40B4-BE49-F238E27FC236}">
                <a16:creationId xmlns:a16="http://schemas.microsoft.com/office/drawing/2014/main" id="{4A03565A-AFD4-AF78-18C3-7355F2DF8E5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3706355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D115A1BF-7BB3-F2E7-B6A6-AC8DA7192FDB}"/>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785871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E1AA52-60F3-40F2-673B-5848F4253FF0}"/>
              </a:ext>
            </a:extLst>
          </p:cNvPr>
          <p:cNvSpPr>
            <a:spLocks noGrp="1"/>
          </p:cNvSpPr>
          <p:nvPr>
            <p:ph idx="1"/>
          </p:nvPr>
        </p:nvSpPr>
        <p:spPr>
          <a:xfrm>
            <a:off x="5183188" y="1085353"/>
            <a:ext cx="5980112" cy="5228636"/>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F40167E8-C561-5A72-AED3-442F66DDEE31}"/>
              </a:ext>
            </a:extLst>
          </p:cNvPr>
          <p:cNvSpPr>
            <a:spLocks noGrp="1"/>
          </p:cNvSpPr>
          <p:nvPr>
            <p:ph type="body" sz="half" idx="2"/>
          </p:nvPr>
        </p:nvSpPr>
        <p:spPr>
          <a:xfrm>
            <a:off x="520810" y="1085353"/>
            <a:ext cx="4251215" cy="5228636"/>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1" name="Title 10">
            <a:extLst>
              <a:ext uri="{FF2B5EF4-FFF2-40B4-BE49-F238E27FC236}">
                <a16:creationId xmlns:a16="http://schemas.microsoft.com/office/drawing/2014/main" id="{10F67DA6-2A73-D253-E6D4-0F844DE15967}"/>
              </a:ext>
            </a:extLst>
          </p:cNvPr>
          <p:cNvSpPr>
            <a:spLocks noGrp="1"/>
          </p:cNvSpPr>
          <p:nvPr>
            <p:ph type="title"/>
          </p:nvPr>
        </p:nvSpPr>
        <p:spPr/>
        <p:txBody>
          <a:bodyPr/>
          <a:lstStyle/>
          <a:p>
            <a:r>
              <a:rPr lang="en-US"/>
              <a:t>Click to edit Master title style</a:t>
            </a:r>
            <a:endParaRPr lang="de-CH"/>
          </a:p>
        </p:txBody>
      </p:sp>
      <p:sp>
        <p:nvSpPr>
          <p:cNvPr id="20" name="Slide Number Placeholder 19">
            <a:extLst>
              <a:ext uri="{FF2B5EF4-FFF2-40B4-BE49-F238E27FC236}">
                <a16:creationId xmlns:a16="http://schemas.microsoft.com/office/drawing/2014/main" id="{DFD119BC-E653-87F5-D8FB-05114C8568DD}"/>
              </a:ext>
            </a:extLst>
          </p:cNvPr>
          <p:cNvSpPr>
            <a:spLocks noGrp="1"/>
          </p:cNvSpPr>
          <p:nvPr>
            <p:ph type="sldNum" sz="quarter" idx="12"/>
          </p:nvPr>
        </p:nvSpPr>
        <p:spPr/>
        <p:txBody>
          <a:bodyPr/>
          <a:lstStyle/>
          <a:p>
            <a:fld id="{5A33CB2A-1702-4C1D-9CC4-8D472D39F19E}" type="slidenum">
              <a:rPr lang="en-US" smtClean="0"/>
              <a:t>‹#›</a:t>
            </a:fld>
            <a:endParaRPr lang="en-US"/>
          </a:p>
        </p:txBody>
      </p:sp>
    </p:spTree>
    <p:extLst>
      <p:ext uri="{BB962C8B-B14F-4D97-AF65-F5344CB8AC3E}">
        <p14:creationId xmlns:p14="http://schemas.microsoft.com/office/powerpoint/2010/main" val="1773042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4A25-A386-9574-775C-E5E5F9FC352A}"/>
              </a:ext>
            </a:extLst>
          </p:cNvPr>
          <p:cNvSpPr>
            <a:spLocks noGrp="1"/>
          </p:cNvSpPr>
          <p:nvPr>
            <p:ph type="title"/>
          </p:nvPr>
        </p:nvSpPr>
        <p:spPr>
          <a:xfrm>
            <a:off x="520810" y="369737"/>
            <a:ext cx="11163632" cy="540687"/>
          </a:xfrm>
          <a:prstGeom prst="rect">
            <a:avLst/>
          </a:prstGeom>
        </p:spPr>
        <p:txBody>
          <a:bodyPr vert="horz" lIns="91440" tIns="45720" rIns="91440" bIns="45720" rtlCol="0" anchor="t">
            <a:noAutofit/>
          </a:bodyPr>
          <a:lstStyle/>
          <a:p>
            <a:r>
              <a:rPr lang="de-CH" noProof="0" dirty="0"/>
              <a:t>Click </a:t>
            </a:r>
            <a:r>
              <a:rPr lang="de-CH" noProof="0" dirty="0" err="1"/>
              <a:t>to</a:t>
            </a:r>
            <a:r>
              <a:rPr lang="de-CH" noProof="0" dirty="0"/>
              <a:t> </a:t>
            </a:r>
            <a:r>
              <a:rPr lang="de-CH" noProof="0" dirty="0" err="1"/>
              <a:t>edit</a:t>
            </a:r>
            <a:r>
              <a:rPr lang="de-CH" noProof="0" dirty="0"/>
              <a:t> Master title style</a:t>
            </a:r>
          </a:p>
        </p:txBody>
      </p:sp>
      <p:sp>
        <p:nvSpPr>
          <p:cNvPr id="3" name="Text Placeholder 2">
            <a:extLst>
              <a:ext uri="{FF2B5EF4-FFF2-40B4-BE49-F238E27FC236}">
                <a16:creationId xmlns:a16="http://schemas.microsoft.com/office/drawing/2014/main" id="{C4F7885F-2B7B-74DB-9996-E0ACEBC9DB25}"/>
              </a:ext>
            </a:extLst>
          </p:cNvPr>
          <p:cNvSpPr>
            <a:spLocks noGrp="1"/>
          </p:cNvSpPr>
          <p:nvPr>
            <p:ph type="body" idx="1"/>
          </p:nvPr>
        </p:nvSpPr>
        <p:spPr>
          <a:xfrm>
            <a:off x="516098" y="1093305"/>
            <a:ext cx="11159803" cy="5220684"/>
          </a:xfrm>
          <a:prstGeom prst="rect">
            <a:avLst/>
          </a:prstGeom>
        </p:spPr>
        <p:txBody>
          <a:bodyPr vert="horz" lIns="91440" tIns="45720" rIns="91440" bIns="45720" rtlCol="0">
            <a:noAutofit/>
          </a:bodyPr>
          <a:lstStyle/>
          <a:p>
            <a:pPr lvl="0"/>
            <a:r>
              <a:rPr lang="de-CH" noProof="0" dirty="0"/>
              <a:t>Click </a:t>
            </a:r>
            <a:r>
              <a:rPr lang="de-CH" noProof="0" dirty="0" err="1"/>
              <a:t>to</a:t>
            </a:r>
            <a:r>
              <a:rPr lang="de-CH" noProof="0" dirty="0"/>
              <a:t> </a:t>
            </a:r>
            <a:r>
              <a:rPr lang="de-CH" noProof="0" dirty="0" err="1"/>
              <a:t>edit</a:t>
            </a:r>
            <a:r>
              <a:rPr lang="de-CH" noProof="0" dirty="0"/>
              <a:t> Master </a:t>
            </a:r>
            <a:r>
              <a:rPr lang="de-CH" noProof="0" dirty="0" err="1"/>
              <a:t>text</a:t>
            </a:r>
            <a:r>
              <a:rPr lang="de-CH" noProof="0" dirty="0"/>
              <a:t> </a:t>
            </a:r>
            <a:r>
              <a:rPr lang="de-CH" noProof="0" dirty="0" err="1"/>
              <a:t>styles</a:t>
            </a:r>
            <a:endParaRPr lang="de-CH" noProof="0" dirty="0"/>
          </a:p>
          <a:p>
            <a:pPr lvl="1"/>
            <a:r>
              <a:rPr lang="de-CH" noProof="0" dirty="0"/>
              <a:t>Second </a:t>
            </a:r>
            <a:r>
              <a:rPr lang="de-CH" noProof="0" dirty="0" err="1"/>
              <a:t>level</a:t>
            </a:r>
            <a:endParaRPr lang="de-CH" noProof="0" dirty="0"/>
          </a:p>
          <a:p>
            <a:pPr lvl="2"/>
            <a:r>
              <a:rPr lang="de-CH" noProof="0" dirty="0"/>
              <a:t>Third </a:t>
            </a:r>
            <a:r>
              <a:rPr lang="de-CH" noProof="0" dirty="0" err="1"/>
              <a:t>level</a:t>
            </a:r>
            <a:endParaRPr lang="de-CH" noProof="0" dirty="0"/>
          </a:p>
          <a:p>
            <a:pPr lvl="3"/>
            <a:r>
              <a:rPr lang="de-CH" noProof="0" dirty="0" err="1"/>
              <a:t>Fourth</a:t>
            </a:r>
            <a:r>
              <a:rPr lang="de-CH" noProof="0" dirty="0"/>
              <a:t> </a:t>
            </a:r>
            <a:r>
              <a:rPr lang="de-CH" noProof="0" dirty="0" err="1"/>
              <a:t>level</a:t>
            </a:r>
            <a:endParaRPr lang="de-CH" noProof="0" dirty="0"/>
          </a:p>
          <a:p>
            <a:pPr lvl="4"/>
            <a:r>
              <a:rPr lang="de-CH" noProof="0" dirty="0" err="1"/>
              <a:t>Fifth</a:t>
            </a:r>
            <a:r>
              <a:rPr lang="de-CH" noProof="0" dirty="0"/>
              <a:t> </a:t>
            </a:r>
            <a:r>
              <a:rPr lang="de-CH" noProof="0" dirty="0" err="1"/>
              <a:t>level</a:t>
            </a:r>
            <a:endParaRPr lang="de-CH" noProof="0" dirty="0"/>
          </a:p>
        </p:txBody>
      </p:sp>
      <p:sp>
        <p:nvSpPr>
          <p:cNvPr id="6" name="Slide Number Placeholder 5">
            <a:extLst>
              <a:ext uri="{FF2B5EF4-FFF2-40B4-BE49-F238E27FC236}">
                <a16:creationId xmlns:a16="http://schemas.microsoft.com/office/drawing/2014/main" id="{F96E04F0-DF9B-480B-CC46-BAE7A81FB7E6}"/>
              </a:ext>
            </a:extLst>
          </p:cNvPr>
          <p:cNvSpPr>
            <a:spLocks noGrp="1"/>
          </p:cNvSpPr>
          <p:nvPr>
            <p:ph type="sldNum" sz="quarter" idx="4"/>
          </p:nvPr>
        </p:nvSpPr>
        <p:spPr>
          <a:xfrm>
            <a:off x="11513488" y="6390008"/>
            <a:ext cx="473207" cy="365125"/>
          </a:xfrm>
          <a:prstGeom prst="rect">
            <a:avLst/>
          </a:prstGeom>
        </p:spPr>
        <p:txBody>
          <a:bodyPr vert="horz" lIns="91440" tIns="45720" rIns="91440" bIns="45720" rtlCol="0" anchor="ctr"/>
          <a:lstStyle>
            <a:lvl1pPr algn="r">
              <a:defRPr sz="1100" b="0">
                <a:solidFill>
                  <a:schemeClr val="tx1"/>
                </a:solidFill>
              </a:defRPr>
            </a:lvl1pPr>
          </a:lstStyle>
          <a:p>
            <a:fld id="{5A33CB2A-1702-4C1D-9CC4-8D472D39F19E}" type="slidenum">
              <a:rPr lang="en-US" smtClean="0"/>
              <a:pPr/>
              <a:t>‹#›</a:t>
            </a:fld>
            <a:endParaRPr lang="en-US" dirty="0"/>
          </a:p>
        </p:txBody>
      </p:sp>
      <p:pic>
        <p:nvPicPr>
          <p:cNvPr id="8" name="Picture 7" descr="A silhouette of a person and person&#10;&#10;Description automatically generated">
            <a:extLst>
              <a:ext uri="{FF2B5EF4-FFF2-40B4-BE49-F238E27FC236}">
                <a16:creationId xmlns:a16="http://schemas.microsoft.com/office/drawing/2014/main" id="{7AFEF34E-105A-33A1-9E8C-194422EE781A}"/>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1135802" y="0"/>
            <a:ext cx="1056198" cy="911206"/>
          </a:xfrm>
          <a:prstGeom prst="rect">
            <a:avLst/>
          </a:prstGeom>
        </p:spPr>
      </p:pic>
      <p:sp>
        <p:nvSpPr>
          <p:cNvPr id="9" name="TextBox 8">
            <a:extLst>
              <a:ext uri="{FF2B5EF4-FFF2-40B4-BE49-F238E27FC236}">
                <a16:creationId xmlns:a16="http://schemas.microsoft.com/office/drawing/2014/main" id="{2376B1B6-6E5B-A459-B03E-9B20CB46E043}"/>
              </a:ext>
            </a:extLst>
          </p:cNvPr>
          <p:cNvSpPr txBox="1"/>
          <p:nvPr userDrawn="1"/>
        </p:nvSpPr>
        <p:spPr>
          <a:xfrm>
            <a:off x="11169916" y="671434"/>
            <a:ext cx="1091966" cy="276999"/>
          </a:xfrm>
          <a:prstGeom prst="rect">
            <a:avLst/>
          </a:prstGeom>
          <a:noFill/>
        </p:spPr>
        <p:txBody>
          <a:bodyPr wrap="none" rtlCol="0">
            <a:spAutoFit/>
          </a:bodyPr>
          <a:lstStyle/>
          <a:p>
            <a:r>
              <a:rPr lang="en-US" sz="1200" b="1" dirty="0" err="1">
                <a:solidFill>
                  <a:srgbClr val="92D050"/>
                </a:solidFill>
              </a:rPr>
              <a:t>KoMi</a:t>
            </a:r>
            <a:r>
              <a:rPr lang="en-US" sz="1200" b="1" dirty="0">
                <a:solidFill>
                  <a:srgbClr val="92D050"/>
                </a:solidFill>
              </a:rPr>
              <a:t> Soirée</a:t>
            </a:r>
            <a:endParaRPr lang="de-CH" sz="1200" b="1" dirty="0">
              <a:solidFill>
                <a:srgbClr val="92D050"/>
              </a:solidFill>
            </a:endParaRPr>
          </a:p>
        </p:txBody>
      </p:sp>
    </p:spTree>
    <p:extLst>
      <p:ext uri="{BB962C8B-B14F-4D97-AF65-F5344CB8AC3E}">
        <p14:creationId xmlns:p14="http://schemas.microsoft.com/office/powerpoint/2010/main" val="204230615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88" r:id="rId5"/>
    <p:sldLayoutId id="2147483689" r:id="rId6"/>
  </p:sldLayoutIdLst>
  <p:hf hdr="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de.wikipedia.org/wiki/Reconquista_Germanica" TargetMode="External"/><Relationship Id="rId7" Type="http://schemas.openxmlformats.org/officeDocument/2006/relationships/hyperlink" Target="https://de.wikipedia.org/wiki/Interne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de.wikipedia.org/wiki/Russland" TargetMode="External"/><Relationship Id="rId5" Type="http://schemas.openxmlformats.org/officeDocument/2006/relationships/hyperlink" Target="https://de.wikipedia.org/wiki/Russische_Sprache" TargetMode="External"/><Relationship Id="rId4" Type="http://schemas.openxmlformats.org/officeDocument/2006/relationships/hyperlink" Target="https://de.wikipedia.org/wiki/50_Cent_Party"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g"/></Relationships>
</file>

<file path=ppt/slides/_rels/slide49.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70.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6.png"/><Relationship Id="rId7" Type="http://schemas.openxmlformats.org/officeDocument/2006/relationships/image" Target="../media/image71.png"/><Relationship Id="rId12"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5.png"/><Relationship Id="rId5" Type="http://schemas.openxmlformats.org/officeDocument/2006/relationships/image" Target="../media/image68.png"/><Relationship Id="rId10" Type="http://schemas.openxmlformats.org/officeDocument/2006/relationships/image" Target="../media/image74.png"/><Relationship Id="rId4" Type="http://schemas.openxmlformats.org/officeDocument/2006/relationships/image" Target="../media/image67.png"/><Relationship Id="rId9" Type="http://schemas.openxmlformats.org/officeDocument/2006/relationships/image" Target="../media/image73.png"/></Relationships>
</file>

<file path=ppt/slides/_rels/slide5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6.png"/><Relationship Id="rId7" Type="http://schemas.openxmlformats.org/officeDocument/2006/relationships/image" Target="../media/image72.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0.png"/><Relationship Id="rId5" Type="http://schemas.openxmlformats.org/officeDocument/2006/relationships/image" Target="../media/image68.png"/><Relationship Id="rId10" Type="http://schemas.openxmlformats.org/officeDocument/2006/relationships/image" Target="../media/image75.png"/><Relationship Id="rId4" Type="http://schemas.openxmlformats.org/officeDocument/2006/relationships/image" Target="../media/image67.png"/><Relationship Id="rId9" Type="http://schemas.openxmlformats.org/officeDocument/2006/relationships/image" Target="../media/image74.png"/></Relationships>
</file>

<file path=ppt/slides/_rels/slide5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4.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68.png"/><Relationship Id="rId10" Type="http://schemas.openxmlformats.org/officeDocument/2006/relationships/image" Target="../media/image75.png"/><Relationship Id="rId4" Type="http://schemas.openxmlformats.org/officeDocument/2006/relationships/image" Target="../media/image66.png"/><Relationship Id="rId9"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8" Type="http://schemas.openxmlformats.org/officeDocument/2006/relationships/hyperlink" Target="https://de.wikipedia.org/wiki/Troll_(Netzkultur)" TargetMode="External"/><Relationship Id="rId3" Type="http://schemas.openxmlformats.org/officeDocument/2006/relationships/hyperlink" Target="https://www.bfs.admin.ch/bfs/de/home/statistiken/arbeit-erwerb/loehne-erwerbseinkommen-arbeitskosten/lohnindex.assetdetail.35151838.html" TargetMode="External"/><Relationship Id="rId7" Type="http://schemas.openxmlformats.org/officeDocument/2006/relationships/hyperlink" Target="https://www.nzz.ch/technologie/mehr-russische-desinformation-in-der-schweiz-russia-today-in-der-datenanalyse-ld.1853750" TargetMode="External"/><Relationship Id="rId2" Type="http://schemas.openxmlformats.org/officeDocument/2006/relationships/hyperlink" Target="https://www.ahv-iv.ch/de/Formulare/Diverse-Listen/Rentenskala-44" TargetMode="External"/><Relationship Id="rId1" Type="http://schemas.openxmlformats.org/officeDocument/2006/relationships/slideLayout" Target="../slideLayouts/slideLayout6.xml"/><Relationship Id="rId6" Type="http://schemas.openxmlformats.org/officeDocument/2006/relationships/hyperlink" Target="https://www.nzz.ch/schweiz/die-ahv-abrechnung-wenn-es-nach-mitte-und-sp-geht-droht-den-erwerbstaetigen-eine-zusaetzliche-belastung-von-1350-franken-im-jahr-ld.1887505" TargetMode="External"/><Relationship Id="rId5" Type="http://schemas.openxmlformats.org/officeDocument/2006/relationships/hyperlink" Target="https://www.bfs.admin.ch/bfs/rm/home.assetdetail.32186576.html" TargetMode="External"/><Relationship Id="rId10" Type="http://schemas.openxmlformats.org/officeDocument/2006/relationships/hyperlink" Target="https://www.ahv-iv.ch/de/Formulare/Diverse-Listen/Aufwertungsfaktoren" TargetMode="External"/><Relationship Id="rId4" Type="http://schemas.openxmlformats.org/officeDocument/2006/relationships/hyperlink" Target="https://www.demografie-portal.de/DE/Fakten/bevoelkerung-altersstruktur.html" TargetMode="External"/><Relationship Id="rId9" Type="http://schemas.openxmlformats.org/officeDocument/2006/relationships/hyperlink" Target="https://de.wikipedia.org/wiki/Troll-Armee"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www.123-pensionierung.ch/restlebenserwartung/" TargetMode="External"/><Relationship Id="rId3" Type="http://schemas.openxmlformats.org/officeDocument/2006/relationships/hyperlink" Target="https://overcast.fm/+AALOWFdeRPc" TargetMode="External"/><Relationship Id="rId7" Type="http://schemas.openxmlformats.org/officeDocument/2006/relationships/hyperlink" Target="https://www.sg.ch/content/dam/sgch/kanton-stgallen/statistik/b17/B17_AB_03_Beteiligung-aktuell_Soziodemografie-Stadt.pdf" TargetMode="External"/><Relationship Id="rId2" Type="http://schemas.openxmlformats.org/officeDocument/2006/relationships/hyperlink" Target="https://www.swr.de/swrkultur/wissen/podcast-fakt-ab-eine-woche-wissenschaft-100.html" TargetMode="External"/><Relationship Id="rId1" Type="http://schemas.openxmlformats.org/officeDocument/2006/relationships/slideLayout" Target="../slideLayouts/slideLayout6.xml"/><Relationship Id="rId6" Type="http://schemas.openxmlformats.org/officeDocument/2006/relationships/hyperlink" Target="https://de.wikipedia.org/wiki/Folgen_der_globalen_Erw%C3%A4rmung" TargetMode="External"/><Relationship Id="rId5" Type="http://schemas.openxmlformats.org/officeDocument/2006/relationships/hyperlink" Target="https://de.wikipedia.org/wiki/Liste_der_gr%C3%B6%C3%9Ften_Metropolregionen_der_Welt" TargetMode="External"/><Relationship Id="rId4" Type="http://schemas.openxmlformats.org/officeDocument/2006/relationships/hyperlink" Target="https://www.bz-berlin.de/archiv-artikel/hotel-gaeste-haben-oefter-und-laenger-sex"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5" Type="http://schemas.openxmlformats.org/officeDocument/2006/relationships/image" Target="../media/image85.jpeg"/><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003B7-D567-27CB-A762-43C3F6D77E0F}"/>
              </a:ext>
            </a:extLst>
          </p:cNvPr>
          <p:cNvSpPr>
            <a:spLocks noGrp="1"/>
          </p:cNvSpPr>
          <p:nvPr>
            <p:ph type="title"/>
          </p:nvPr>
        </p:nvSpPr>
        <p:spPr/>
        <p:txBody>
          <a:bodyPr/>
          <a:lstStyle/>
          <a:p>
            <a:r>
              <a:rPr lang="en-US" dirty="0"/>
              <a:t>TODO</a:t>
            </a:r>
            <a:endParaRPr lang="de-CH" dirty="0"/>
          </a:p>
        </p:txBody>
      </p:sp>
      <p:sp>
        <p:nvSpPr>
          <p:cNvPr id="3" name="Content Placeholder 2">
            <a:extLst>
              <a:ext uri="{FF2B5EF4-FFF2-40B4-BE49-F238E27FC236}">
                <a16:creationId xmlns:a16="http://schemas.microsoft.com/office/drawing/2014/main" id="{DFBD7437-65A7-03ED-157B-9E61041CE7E4}"/>
              </a:ext>
            </a:extLst>
          </p:cNvPr>
          <p:cNvSpPr>
            <a:spLocks noGrp="1"/>
          </p:cNvSpPr>
          <p:nvPr>
            <p:ph idx="1"/>
          </p:nvPr>
        </p:nvSpPr>
        <p:spPr/>
        <p:txBody>
          <a:bodyPr/>
          <a:lstStyle/>
          <a:p>
            <a:r>
              <a:rPr lang="en-US" strike="sngStrike" dirty="0"/>
              <a:t>Mabel’s </a:t>
            </a:r>
            <a:r>
              <a:rPr lang="en-US" strike="sngStrike" dirty="0" err="1"/>
              <a:t>Vortrag</a:t>
            </a:r>
            <a:endParaRPr lang="en-US" strike="sngStrike" dirty="0"/>
          </a:p>
          <a:p>
            <a:r>
              <a:rPr lang="en-US" strike="sngStrike" dirty="0" err="1"/>
              <a:t>Kurioses</a:t>
            </a:r>
            <a:endParaRPr lang="en-US" strike="sngStrike" dirty="0"/>
          </a:p>
          <a:p>
            <a:r>
              <a:rPr lang="en-US" strike="sngStrike" dirty="0" err="1"/>
              <a:t>Witze</a:t>
            </a:r>
            <a:r>
              <a:rPr lang="en-US" strike="sngStrike" dirty="0"/>
              <a:t>!</a:t>
            </a:r>
          </a:p>
          <a:p>
            <a:endParaRPr lang="en-US" dirty="0"/>
          </a:p>
          <a:p>
            <a:r>
              <a:rPr lang="en-US" dirty="0" err="1"/>
              <a:t>Papierstreifen</a:t>
            </a:r>
            <a:r>
              <a:rPr lang="en-US" dirty="0"/>
              <a:t> &amp; </a:t>
            </a:r>
            <a:r>
              <a:rPr lang="en-US" dirty="0" err="1"/>
              <a:t>Stifte</a:t>
            </a:r>
            <a:endParaRPr lang="en-US" dirty="0"/>
          </a:p>
          <a:p>
            <a:r>
              <a:rPr lang="en-US" strike="sngStrike" dirty="0" err="1"/>
              <a:t>Namensschilder</a:t>
            </a:r>
            <a:r>
              <a:rPr lang="en-US" strike="sngStrike" dirty="0"/>
              <a:t> neu</a:t>
            </a:r>
          </a:p>
          <a:p>
            <a:endParaRPr lang="en-US" dirty="0"/>
          </a:p>
          <a:p>
            <a:endParaRPr lang="en-US" dirty="0"/>
          </a:p>
        </p:txBody>
      </p:sp>
      <p:sp>
        <p:nvSpPr>
          <p:cNvPr id="4" name="Slide Number Placeholder 3">
            <a:extLst>
              <a:ext uri="{FF2B5EF4-FFF2-40B4-BE49-F238E27FC236}">
                <a16:creationId xmlns:a16="http://schemas.microsoft.com/office/drawing/2014/main" id="{013F2B9A-54FA-0A40-3B38-E64C7D917936}"/>
              </a:ext>
            </a:extLst>
          </p:cNvPr>
          <p:cNvSpPr>
            <a:spLocks noGrp="1"/>
          </p:cNvSpPr>
          <p:nvPr>
            <p:ph type="sldNum" sz="quarter" idx="12"/>
          </p:nvPr>
        </p:nvSpPr>
        <p:spPr/>
        <p:txBody>
          <a:bodyPr/>
          <a:lstStyle/>
          <a:p>
            <a:fld id="{5A33CB2A-1702-4C1D-9CC4-8D472D39F19E}" type="slidenum">
              <a:rPr lang="en-US" smtClean="0"/>
              <a:t>1</a:t>
            </a:fld>
            <a:endParaRPr lang="en-US"/>
          </a:p>
        </p:txBody>
      </p:sp>
    </p:spTree>
    <p:extLst>
      <p:ext uri="{BB962C8B-B14F-4D97-AF65-F5344CB8AC3E}">
        <p14:creationId xmlns:p14="http://schemas.microsoft.com/office/powerpoint/2010/main" val="1555050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030F4-3169-2AE9-84F5-4E076A710D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583F8F-8D2A-8E31-DCBA-A4F89A4284A9}"/>
              </a:ext>
            </a:extLst>
          </p:cNvPr>
          <p:cNvSpPr>
            <a:spLocks noGrp="1"/>
          </p:cNvSpPr>
          <p:nvPr>
            <p:ph type="title"/>
          </p:nvPr>
        </p:nvSpPr>
        <p:spPr/>
        <p:txBody>
          <a:bodyPr/>
          <a:lstStyle/>
          <a:p>
            <a:r>
              <a:rPr lang="en-US" dirty="0"/>
              <a:t>Troll-Armeen</a:t>
            </a:r>
            <a:endParaRPr lang="de-CH" dirty="0"/>
          </a:p>
        </p:txBody>
      </p:sp>
      <p:sp>
        <p:nvSpPr>
          <p:cNvPr id="3" name="Content Placeholder 2">
            <a:extLst>
              <a:ext uri="{FF2B5EF4-FFF2-40B4-BE49-F238E27FC236}">
                <a16:creationId xmlns:a16="http://schemas.microsoft.com/office/drawing/2014/main" id="{14E81797-510F-76DC-CB07-41B2EF3AAC5D}"/>
              </a:ext>
            </a:extLst>
          </p:cNvPr>
          <p:cNvSpPr>
            <a:spLocks noGrp="1"/>
          </p:cNvSpPr>
          <p:nvPr>
            <p:ph idx="1"/>
          </p:nvPr>
        </p:nvSpPr>
        <p:spPr>
          <a:xfrm>
            <a:off x="4747364" y="1017286"/>
            <a:ext cx="6263014" cy="5552615"/>
          </a:xfrm>
          <a:solidFill>
            <a:srgbClr val="F8F8F8">
              <a:alpha val="50980"/>
            </a:srgbClr>
          </a:solidFill>
        </p:spPr>
        <p:txBody>
          <a:bodyPr/>
          <a:lstStyle/>
          <a:p>
            <a:r>
              <a:rPr lang="de-CH" b="1" dirty="0"/>
              <a:t>Wie wird die Automatisierung erreicht</a:t>
            </a:r>
            <a:r>
              <a:rPr lang="de-CH" b="1" noProof="0" dirty="0"/>
              <a:t>?</a:t>
            </a:r>
          </a:p>
          <a:p>
            <a:r>
              <a:rPr lang="de-CH" noProof="0" dirty="0"/>
              <a:t>Automatische Erzeugung von Konten in sozialen Netzwerken [</a:t>
            </a:r>
            <a:r>
              <a:rPr lang="de-CH" dirty="0"/>
              <a:t>2024 hat </a:t>
            </a:r>
            <a:r>
              <a:rPr lang="de-CH" dirty="0" err="1"/>
              <a:t>Meta</a:t>
            </a:r>
            <a:r>
              <a:rPr lang="de-CH" dirty="0"/>
              <a:t> mehr als </a:t>
            </a:r>
            <a:r>
              <a:rPr lang="de-CH" b="1" dirty="0"/>
              <a:t>23 Millionen </a:t>
            </a:r>
            <a:r>
              <a:rPr lang="de-CH" dirty="0"/>
              <a:t>betrügerische Konten gelöscht!].</a:t>
            </a:r>
          </a:p>
          <a:p>
            <a:r>
              <a:rPr lang="de-CH" noProof="0" dirty="0"/>
              <a:t>Befeuern über diese Konten mit manipulativen Nachrichten und zitieren sich gegenseitig, um die Wertigkeit zu erhöhen.</a:t>
            </a:r>
          </a:p>
          <a:p>
            <a:endParaRPr lang="de-CH" sz="400" dirty="0"/>
          </a:p>
          <a:p>
            <a:r>
              <a:rPr lang="de-CH" b="1" noProof="0" dirty="0"/>
              <a:t>Wer hat noch </a:t>
            </a:r>
            <a:r>
              <a:rPr lang="de-CH" b="1" noProof="0" dirty="0" err="1"/>
              <a:t>Trollfabriken</a:t>
            </a:r>
            <a:r>
              <a:rPr lang="de-CH" b="1" noProof="0" dirty="0"/>
              <a:t>? </a:t>
            </a:r>
            <a:r>
              <a:rPr lang="de-CH" noProof="0" dirty="0"/>
              <a:t>(kleine Auswahl)</a:t>
            </a:r>
          </a:p>
          <a:p>
            <a:pPr lvl="1"/>
            <a:r>
              <a:rPr lang="de-CH" i="1" dirty="0">
                <a:hlinkClick r:id="rId3" tooltip="Reconquista Germanica"/>
              </a:rPr>
              <a:t>Reconquista Germanica</a:t>
            </a:r>
            <a:r>
              <a:rPr lang="de-CH" dirty="0"/>
              <a:t> – Deutsches Netzwerk von rechten Onlineaktivisten</a:t>
            </a:r>
            <a:endParaRPr lang="de-CH" noProof="0" dirty="0"/>
          </a:p>
          <a:p>
            <a:pPr lvl="1"/>
            <a:r>
              <a:rPr lang="de-CH" i="1" dirty="0">
                <a:hlinkClick r:id="rId4"/>
              </a:rPr>
              <a:t>50 Cent Party </a:t>
            </a:r>
            <a:r>
              <a:rPr lang="de-CH" dirty="0"/>
              <a:t>– Internetkommentatoren bezahlt durch den Staatsrat der Volksrepublik China</a:t>
            </a:r>
          </a:p>
          <a:p>
            <a:pPr lvl="1"/>
            <a:r>
              <a:rPr lang="de-CH" noProof="0" dirty="0"/>
              <a:t>newsweb.pl – ehemalige polnische </a:t>
            </a:r>
            <a:r>
              <a:rPr lang="de-CH" noProof="0" dirty="0" err="1"/>
              <a:t>Trollfabrik</a:t>
            </a:r>
            <a:r>
              <a:rPr lang="de-CH" noProof="0" dirty="0"/>
              <a:t> der Firma HGA Medien in Warschau. Die Seite gab sich als „Nachrichtenportal“ aus und verbreitete rechte Fakenews mit den Feindbildern EU, Flüchtlinge und Deutschland.</a:t>
            </a:r>
          </a:p>
        </p:txBody>
      </p:sp>
      <p:sp>
        <p:nvSpPr>
          <p:cNvPr id="4" name="Slide Number Placeholder 3">
            <a:extLst>
              <a:ext uri="{FF2B5EF4-FFF2-40B4-BE49-F238E27FC236}">
                <a16:creationId xmlns:a16="http://schemas.microsoft.com/office/drawing/2014/main" id="{1F2A9EA3-B372-B3AC-55B3-B25D7D150F3C}"/>
              </a:ext>
            </a:extLst>
          </p:cNvPr>
          <p:cNvSpPr>
            <a:spLocks noGrp="1"/>
          </p:cNvSpPr>
          <p:nvPr>
            <p:ph type="sldNum" sz="quarter" idx="12"/>
          </p:nvPr>
        </p:nvSpPr>
        <p:spPr/>
        <p:txBody>
          <a:bodyPr/>
          <a:lstStyle/>
          <a:p>
            <a:fld id="{5A33CB2A-1702-4C1D-9CC4-8D472D39F19E}" type="slidenum">
              <a:rPr lang="en-US" smtClean="0"/>
              <a:t>10</a:t>
            </a:fld>
            <a:endParaRPr lang="en-US"/>
          </a:p>
        </p:txBody>
      </p:sp>
      <p:sp>
        <p:nvSpPr>
          <p:cNvPr id="6" name="Scroll: Vertical 5">
            <a:extLst>
              <a:ext uri="{FF2B5EF4-FFF2-40B4-BE49-F238E27FC236}">
                <a16:creationId xmlns:a16="http://schemas.microsoft.com/office/drawing/2014/main" id="{113656F0-83DE-6C7F-406E-A0F317046126}"/>
              </a:ext>
            </a:extLst>
          </p:cNvPr>
          <p:cNvSpPr/>
          <p:nvPr/>
        </p:nvSpPr>
        <p:spPr>
          <a:xfrm>
            <a:off x="356283" y="1017286"/>
            <a:ext cx="4209454" cy="3623608"/>
          </a:xfrm>
          <a:prstGeom prst="verticalScroll">
            <a:avLst>
              <a:gd name="adj" fmla="val 806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CH" dirty="0"/>
              <a:t>Definition </a:t>
            </a:r>
            <a:r>
              <a:rPr lang="de-CH" b="1" dirty="0"/>
              <a:t>Troll-Armee </a:t>
            </a:r>
            <a:r>
              <a:rPr lang="de-CH" dirty="0"/>
              <a:t>[Wikipedia]:</a:t>
            </a:r>
          </a:p>
          <a:p>
            <a:pPr algn="ctr"/>
            <a:endParaRPr lang="de-CH" sz="900" dirty="0"/>
          </a:p>
          <a:p>
            <a:pPr algn="ctr"/>
            <a:r>
              <a:rPr lang="de-CH" b="1" dirty="0"/>
              <a:t>Troll-Armee</a:t>
            </a:r>
            <a:r>
              <a:rPr lang="de-CH" dirty="0"/>
              <a:t> (auch </a:t>
            </a:r>
            <a:r>
              <a:rPr lang="de-CH" i="1" dirty="0" err="1"/>
              <a:t>Putinbots</a:t>
            </a:r>
            <a:r>
              <a:rPr lang="de-CH" dirty="0"/>
              <a:t>, </a:t>
            </a:r>
            <a:r>
              <a:rPr lang="de-CH" b="1" dirty="0" err="1"/>
              <a:t>Trollfabrik</a:t>
            </a:r>
            <a:r>
              <a:rPr lang="de-CH" dirty="0"/>
              <a:t> oder </a:t>
            </a:r>
            <a:r>
              <a:rPr lang="de-CH" i="1" dirty="0"/>
              <a:t>Web-Brigaden</a:t>
            </a:r>
            <a:r>
              <a:rPr lang="de-CH" dirty="0"/>
              <a:t>; </a:t>
            </a:r>
            <a:r>
              <a:rPr lang="de-CH" dirty="0">
                <a:hlinkClick r:id="rId5" tooltip="Russische Sprache"/>
              </a:rPr>
              <a:t>russisch</a:t>
            </a:r>
            <a:r>
              <a:rPr lang="de-CH" dirty="0"/>
              <a:t> </a:t>
            </a:r>
            <a:r>
              <a:rPr lang="de-CH" dirty="0" err="1"/>
              <a:t>кремлеботы</a:t>
            </a:r>
            <a:r>
              <a:rPr lang="de-CH" dirty="0"/>
              <a:t> </a:t>
            </a:r>
            <a:r>
              <a:rPr lang="de-CH" i="1" dirty="0" err="1"/>
              <a:t>Kremleboty</a:t>
            </a:r>
            <a:r>
              <a:rPr lang="de-CH" dirty="0"/>
              <a:t> „Kreml-Bots“) bezeichnet eine verdeckte Organisation in </a:t>
            </a:r>
            <a:r>
              <a:rPr lang="de-CH" dirty="0">
                <a:hlinkClick r:id="rId6" tooltip="Russland"/>
              </a:rPr>
              <a:t>Russland</a:t>
            </a:r>
            <a:r>
              <a:rPr lang="de-CH" dirty="0"/>
              <a:t>, die im Auftrag des Staates die öffentliche Meinung im </a:t>
            </a:r>
            <a:r>
              <a:rPr lang="de-CH" dirty="0">
                <a:hlinkClick r:id="rId7" tooltip="Internet"/>
              </a:rPr>
              <a:t>Internet</a:t>
            </a:r>
            <a:r>
              <a:rPr lang="de-CH" dirty="0"/>
              <a:t> manipuliert.</a:t>
            </a:r>
          </a:p>
        </p:txBody>
      </p:sp>
    </p:spTree>
    <p:extLst>
      <p:ext uri="{BB962C8B-B14F-4D97-AF65-F5344CB8AC3E}">
        <p14:creationId xmlns:p14="http://schemas.microsoft.com/office/powerpoint/2010/main" val="299714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446C8-E11F-AAAD-08F7-F803A0F194F8}"/>
              </a:ext>
            </a:extLst>
          </p:cNvPr>
          <p:cNvSpPr>
            <a:spLocks noGrp="1"/>
          </p:cNvSpPr>
          <p:nvPr>
            <p:ph type="title"/>
          </p:nvPr>
        </p:nvSpPr>
        <p:spPr/>
        <p:txBody>
          <a:bodyPr/>
          <a:lstStyle/>
          <a:p>
            <a:r>
              <a:rPr lang="de-CH" dirty="0"/>
              <a:t>Nur ein paar Beispiele – wo waren </a:t>
            </a:r>
            <a:r>
              <a:rPr lang="de-CH" dirty="0" err="1"/>
              <a:t>Trollfabriken</a:t>
            </a:r>
            <a:r>
              <a:rPr lang="de-CH" dirty="0"/>
              <a:t> aktiv</a:t>
            </a:r>
          </a:p>
        </p:txBody>
      </p:sp>
      <p:sp>
        <p:nvSpPr>
          <p:cNvPr id="3" name="Content Placeholder 2">
            <a:extLst>
              <a:ext uri="{FF2B5EF4-FFF2-40B4-BE49-F238E27FC236}">
                <a16:creationId xmlns:a16="http://schemas.microsoft.com/office/drawing/2014/main" id="{2916B7BF-CFFC-ECD4-CD14-AD9C289BA60D}"/>
              </a:ext>
            </a:extLst>
          </p:cNvPr>
          <p:cNvSpPr>
            <a:spLocks noGrp="1"/>
          </p:cNvSpPr>
          <p:nvPr>
            <p:ph idx="1"/>
          </p:nvPr>
        </p:nvSpPr>
        <p:spPr/>
        <p:txBody>
          <a:bodyPr/>
          <a:lstStyle/>
          <a:p>
            <a:r>
              <a:rPr lang="de-CH" dirty="0"/>
              <a:t>2015: Eröffnung des Instagram-Profils von Angela Merkel. Innerhalb weniger Stunden gab es einige hundert Kommentare in Kyrillisch, die ihr eine Freundschaft zu Ukrainischen „Faschisten“ unterstellten.</a:t>
            </a:r>
          </a:p>
          <a:p>
            <a:r>
              <a:rPr lang="de-CH" dirty="0"/>
              <a:t>2017: Daily Mail berichtete Anfang November darüber, dass die </a:t>
            </a:r>
            <a:r>
              <a:rPr lang="de-CH" i="1" dirty="0"/>
              <a:t>Troll-Armee</a:t>
            </a:r>
            <a:r>
              <a:rPr lang="de-CH" dirty="0"/>
              <a:t> von St. Petersburg aus auf das Brexit-Referendum Einfluss genommen hat. Nach Auskunft eines anonymen Whistleblowers wurden in den Tagen vor dem Referendum die sozialen Netzwerke gezielt mit kontroversen Artikeln geflutet, so zum Beispiel über den Account eines erfundenen Deutschen, der sich in 20 Tweets pro Stunde über die Briten lustig machte.</a:t>
            </a:r>
          </a:p>
          <a:p>
            <a:r>
              <a:rPr lang="de-CH" dirty="0"/>
              <a:t>Von Russland aus gesteuerte Konten hatten Muslimgegner und Muslimbefürworter zu gleichen Zeiten an identischen Orten zu Kundgebungen aufgerufen. Die Trolle aus Sankt Petersburg sollen laut BBC auch hinter einem Video stecken, in dem ein angeblich amerikanischer Soldat auf den Koran schießt.</a:t>
            </a:r>
          </a:p>
          <a:p>
            <a:r>
              <a:rPr lang="de-CH" dirty="0"/>
              <a:t>2017: Störung der französischen Wahlen durch angeblich kompromittierende Daten aus dem Lager Emmanuel Macrons.</a:t>
            </a:r>
          </a:p>
          <a:p>
            <a:r>
              <a:rPr lang="de-CH" dirty="0"/>
              <a:t>2018 Anklage in den USA gegen zahlreiche Tarnfirmen und ca. 80 Personen wegen Wahlmanipulation. Sie sind als «Amerikaner» in den sozialen Medien aufgetreten und haben Zweifel an Clinton gesät.</a:t>
            </a:r>
          </a:p>
        </p:txBody>
      </p:sp>
      <p:sp>
        <p:nvSpPr>
          <p:cNvPr id="4" name="Slide Number Placeholder 3">
            <a:extLst>
              <a:ext uri="{FF2B5EF4-FFF2-40B4-BE49-F238E27FC236}">
                <a16:creationId xmlns:a16="http://schemas.microsoft.com/office/drawing/2014/main" id="{261F0458-F394-1DBE-CC15-E01BD7043904}"/>
              </a:ext>
            </a:extLst>
          </p:cNvPr>
          <p:cNvSpPr>
            <a:spLocks noGrp="1"/>
          </p:cNvSpPr>
          <p:nvPr>
            <p:ph type="sldNum" sz="quarter" idx="12"/>
          </p:nvPr>
        </p:nvSpPr>
        <p:spPr/>
        <p:txBody>
          <a:bodyPr/>
          <a:lstStyle/>
          <a:p>
            <a:fld id="{5A33CB2A-1702-4C1D-9CC4-8D472D39F19E}" type="slidenum">
              <a:rPr lang="en-US" smtClean="0"/>
              <a:t>11</a:t>
            </a:fld>
            <a:endParaRPr lang="en-US"/>
          </a:p>
        </p:txBody>
      </p:sp>
    </p:spTree>
    <p:extLst>
      <p:ext uri="{BB962C8B-B14F-4D97-AF65-F5344CB8AC3E}">
        <p14:creationId xmlns:p14="http://schemas.microsoft.com/office/powerpoint/2010/main" val="185062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8CFA-4F3A-B682-D245-352D08C22D7F}"/>
              </a:ext>
            </a:extLst>
          </p:cNvPr>
          <p:cNvSpPr>
            <a:spLocks noGrp="1"/>
          </p:cNvSpPr>
          <p:nvPr>
            <p:ph type="title"/>
          </p:nvPr>
        </p:nvSpPr>
        <p:spPr/>
        <p:txBody>
          <a:bodyPr/>
          <a:lstStyle/>
          <a:p>
            <a:r>
              <a:rPr lang="de-CH" dirty="0"/>
              <a:t>Was kann man dagegen tun?</a:t>
            </a:r>
          </a:p>
        </p:txBody>
      </p:sp>
      <p:sp>
        <p:nvSpPr>
          <p:cNvPr id="4" name="Slide Number Placeholder 3">
            <a:extLst>
              <a:ext uri="{FF2B5EF4-FFF2-40B4-BE49-F238E27FC236}">
                <a16:creationId xmlns:a16="http://schemas.microsoft.com/office/drawing/2014/main" id="{1EC80B3F-1044-A8AC-CCDB-C1F13A58E7D3}"/>
              </a:ext>
            </a:extLst>
          </p:cNvPr>
          <p:cNvSpPr>
            <a:spLocks noGrp="1"/>
          </p:cNvSpPr>
          <p:nvPr>
            <p:ph type="sldNum" sz="quarter" idx="12"/>
          </p:nvPr>
        </p:nvSpPr>
        <p:spPr/>
        <p:txBody>
          <a:bodyPr/>
          <a:lstStyle/>
          <a:p>
            <a:fld id="{5A33CB2A-1702-4C1D-9CC4-8D472D39F19E}" type="slidenum">
              <a:rPr lang="en-US" smtClean="0"/>
              <a:t>12</a:t>
            </a:fld>
            <a:endParaRPr lang="en-US"/>
          </a:p>
        </p:txBody>
      </p:sp>
      <p:sp>
        <p:nvSpPr>
          <p:cNvPr id="5" name="Content Placeholder 2">
            <a:extLst>
              <a:ext uri="{FF2B5EF4-FFF2-40B4-BE49-F238E27FC236}">
                <a16:creationId xmlns:a16="http://schemas.microsoft.com/office/drawing/2014/main" id="{7A5B5C53-1F68-861A-F844-4B6689881709}"/>
              </a:ext>
            </a:extLst>
          </p:cNvPr>
          <p:cNvSpPr txBox="1">
            <a:spLocks/>
          </p:cNvSpPr>
          <p:nvPr/>
        </p:nvSpPr>
        <p:spPr>
          <a:xfrm>
            <a:off x="516099" y="1093305"/>
            <a:ext cx="6836938" cy="522068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b="1" dirty="0"/>
              <a:t>Regel 1</a:t>
            </a:r>
          </a:p>
          <a:p>
            <a:r>
              <a:rPr lang="de-CH" dirty="0"/>
              <a:t>Vermeide Soziale Medien und Gruppen, deren Teilnehmer Du nicht persönlich kennst</a:t>
            </a:r>
          </a:p>
          <a:p>
            <a:endParaRPr lang="de-CH" dirty="0"/>
          </a:p>
          <a:p>
            <a:r>
              <a:rPr lang="de-CH" b="1" dirty="0"/>
              <a:t>Regel 2</a:t>
            </a:r>
          </a:p>
          <a:p>
            <a:r>
              <a:rPr lang="de-CH" dirty="0"/>
              <a:t>Hole Dir Deine Nachrichten nie aus Sozialen Medien!</a:t>
            </a:r>
          </a:p>
          <a:p>
            <a:r>
              <a:rPr lang="de-CH" dirty="0"/>
              <a:t>Gib Geld für seriösen Journalismus aus!</a:t>
            </a:r>
          </a:p>
          <a:p>
            <a:r>
              <a:rPr lang="de-CH" dirty="0"/>
              <a:t>Die NZZ ist ab 19.-/Monat digital erhältlich.</a:t>
            </a:r>
          </a:p>
          <a:p>
            <a:endParaRPr lang="de-CH" dirty="0"/>
          </a:p>
          <a:p>
            <a:r>
              <a:rPr lang="de-CH" b="1" dirty="0"/>
              <a:t>Regel 3</a:t>
            </a:r>
          </a:p>
          <a:p>
            <a:r>
              <a:rPr lang="de-CH" dirty="0"/>
              <a:t>Katastrophenberichte in Sozialen Medien? </a:t>
            </a:r>
            <a:r>
              <a:rPr lang="de-CH" dirty="0">
                <a:sym typeface="Wingdings" panose="05000000000000000000" pitchFamily="2" charset="2"/>
              </a:rPr>
              <a:t> </a:t>
            </a:r>
            <a:r>
              <a:rPr lang="de-CH" dirty="0"/>
              <a:t>Keine Panik!</a:t>
            </a:r>
          </a:p>
          <a:p>
            <a:r>
              <a:rPr lang="de-CH" dirty="0"/>
              <a:t>«Keep </a:t>
            </a:r>
            <a:r>
              <a:rPr lang="de-CH" dirty="0" err="1"/>
              <a:t>calm</a:t>
            </a:r>
            <a:r>
              <a:rPr lang="de-CH" dirty="0"/>
              <a:t> and carry on» (Ruhig bleiben und weitermachen)</a:t>
            </a:r>
          </a:p>
        </p:txBody>
      </p:sp>
      <p:pic>
        <p:nvPicPr>
          <p:cNvPr id="6" name="Picture 5">
            <a:extLst>
              <a:ext uri="{FF2B5EF4-FFF2-40B4-BE49-F238E27FC236}">
                <a16:creationId xmlns:a16="http://schemas.microsoft.com/office/drawing/2014/main" id="{827EFF5B-798B-8AE5-4281-B9F9B648D0E1}"/>
              </a:ext>
            </a:extLst>
          </p:cNvPr>
          <p:cNvPicPr>
            <a:picLocks noChangeAspect="1"/>
          </p:cNvPicPr>
          <p:nvPr/>
        </p:nvPicPr>
        <p:blipFill>
          <a:blip r:embed="rId2"/>
          <a:stretch>
            <a:fillRect/>
          </a:stretch>
        </p:blipFill>
        <p:spPr>
          <a:xfrm>
            <a:off x="8039808" y="1029631"/>
            <a:ext cx="2952059" cy="1650939"/>
          </a:xfrm>
          <a:prstGeom prst="rect">
            <a:avLst/>
          </a:prstGeom>
        </p:spPr>
      </p:pic>
      <p:pic>
        <p:nvPicPr>
          <p:cNvPr id="8" name="Picture 7" descr="A black background with a black square&#10;&#10;AI-generated content may be incorrect.">
            <a:extLst>
              <a:ext uri="{FF2B5EF4-FFF2-40B4-BE49-F238E27FC236}">
                <a16:creationId xmlns:a16="http://schemas.microsoft.com/office/drawing/2014/main" id="{AC2B51D2-DAD4-1B61-095F-90E3EF6F1F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989" y="3349384"/>
            <a:ext cx="3599695" cy="1267971"/>
          </a:xfrm>
          <a:prstGeom prst="rect">
            <a:avLst/>
          </a:prstGeom>
        </p:spPr>
      </p:pic>
    </p:spTree>
    <p:extLst>
      <p:ext uri="{BB962C8B-B14F-4D97-AF65-F5344CB8AC3E}">
        <p14:creationId xmlns:p14="http://schemas.microsoft.com/office/powerpoint/2010/main" val="2568102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13AD23-CD93-F06E-4AE0-2C0532414D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22A1E1-EBBF-9314-8615-742DDF1194FD}"/>
              </a:ext>
            </a:extLst>
          </p:cNvPr>
          <p:cNvSpPr>
            <a:spLocks noGrp="1"/>
          </p:cNvSpPr>
          <p:nvPr>
            <p:ph type="title"/>
          </p:nvPr>
        </p:nvSpPr>
        <p:spPr/>
        <p:txBody>
          <a:bodyPr/>
          <a:lstStyle/>
          <a:p>
            <a:r>
              <a:rPr lang="de-CH" dirty="0"/>
              <a:t>Was kann die Gesellschaft dagegen tun?</a:t>
            </a:r>
          </a:p>
        </p:txBody>
      </p:sp>
      <p:sp>
        <p:nvSpPr>
          <p:cNvPr id="4" name="Slide Number Placeholder 3">
            <a:extLst>
              <a:ext uri="{FF2B5EF4-FFF2-40B4-BE49-F238E27FC236}">
                <a16:creationId xmlns:a16="http://schemas.microsoft.com/office/drawing/2014/main" id="{F551A25F-C4E8-46C7-772E-ABCB195B5CBF}"/>
              </a:ext>
            </a:extLst>
          </p:cNvPr>
          <p:cNvSpPr>
            <a:spLocks noGrp="1"/>
          </p:cNvSpPr>
          <p:nvPr>
            <p:ph type="sldNum" sz="quarter" idx="12"/>
          </p:nvPr>
        </p:nvSpPr>
        <p:spPr/>
        <p:txBody>
          <a:bodyPr/>
          <a:lstStyle/>
          <a:p>
            <a:fld id="{5A33CB2A-1702-4C1D-9CC4-8D472D39F19E}" type="slidenum">
              <a:rPr lang="en-US" smtClean="0"/>
              <a:t>13</a:t>
            </a:fld>
            <a:endParaRPr lang="en-US"/>
          </a:p>
        </p:txBody>
      </p:sp>
      <p:sp>
        <p:nvSpPr>
          <p:cNvPr id="5" name="Content Placeholder 2">
            <a:extLst>
              <a:ext uri="{FF2B5EF4-FFF2-40B4-BE49-F238E27FC236}">
                <a16:creationId xmlns:a16="http://schemas.microsoft.com/office/drawing/2014/main" id="{D83700C6-1F3D-422E-F527-6F597FD015B0}"/>
              </a:ext>
            </a:extLst>
          </p:cNvPr>
          <p:cNvSpPr txBox="1">
            <a:spLocks/>
          </p:cNvSpPr>
          <p:nvPr/>
        </p:nvSpPr>
        <p:spPr>
          <a:xfrm>
            <a:off x="516099" y="1093305"/>
            <a:ext cx="6836938" cy="5220684"/>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b="1" dirty="0"/>
              <a:t>Das passiert jetzt: Regulatorien</a:t>
            </a:r>
          </a:p>
          <a:p>
            <a:r>
              <a:rPr lang="de-CH" dirty="0"/>
              <a:t>Die grossen Anbieter zur «Hygiene» verpflichten.</a:t>
            </a:r>
          </a:p>
          <a:p>
            <a:r>
              <a:rPr lang="de-CH" dirty="0"/>
              <a:t>Hassrede und Manipulation konsequent verfolgen.</a:t>
            </a:r>
          </a:p>
          <a:p>
            <a:endParaRPr lang="de-CH" b="1" dirty="0"/>
          </a:p>
          <a:p>
            <a:r>
              <a:rPr lang="de-CH" b="1" dirty="0"/>
              <a:t>In der Diskussion: Anonymität in </a:t>
            </a:r>
            <a:r>
              <a:rPr lang="de-CH" b="1" dirty="0" err="1"/>
              <a:t>Social</a:t>
            </a:r>
            <a:r>
              <a:rPr lang="de-CH" b="1" dirty="0"/>
              <a:t> Media ächten</a:t>
            </a:r>
          </a:p>
          <a:p>
            <a:r>
              <a:rPr lang="de-CH" dirty="0"/>
              <a:t>Im realen Leben sorgt die soziale Kontrolle für konformes verhalten. Im Web gibt die Anonymität den Weg für jedes(!) Verhalten frei.</a:t>
            </a:r>
          </a:p>
          <a:p>
            <a:r>
              <a:rPr lang="de-CH" dirty="0"/>
              <a:t>Wenn anonyme User gekennzeichnet sind, können alle Teilnehmer – evtl. durch Filter – deren Äusserungen entsprechend einordnen/löschen.</a:t>
            </a:r>
          </a:p>
          <a:p>
            <a:r>
              <a:rPr lang="de-CH" dirty="0"/>
              <a:t>Wenn die Plattform einen kennt, können im Notfall Strafverfolgungsbehörden ihre Aufgabe erfüllen.</a:t>
            </a:r>
          </a:p>
          <a:p>
            <a:endParaRPr lang="de-CH" dirty="0"/>
          </a:p>
        </p:txBody>
      </p:sp>
      <p:pic>
        <p:nvPicPr>
          <p:cNvPr id="7" name="Picture 6">
            <a:extLst>
              <a:ext uri="{FF2B5EF4-FFF2-40B4-BE49-F238E27FC236}">
                <a16:creationId xmlns:a16="http://schemas.microsoft.com/office/drawing/2014/main" id="{D068F966-F5B4-3DEB-3F68-4116A4D70B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3037" y="1137843"/>
            <a:ext cx="3661017" cy="1674915"/>
          </a:xfrm>
          <a:prstGeom prst="rect">
            <a:avLst/>
          </a:prstGeom>
        </p:spPr>
      </p:pic>
      <p:pic>
        <p:nvPicPr>
          <p:cNvPr id="10" name="Picture 9">
            <a:extLst>
              <a:ext uri="{FF2B5EF4-FFF2-40B4-BE49-F238E27FC236}">
                <a16:creationId xmlns:a16="http://schemas.microsoft.com/office/drawing/2014/main" id="{54F0B35F-6F9B-FC31-4567-604C2087F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3037" y="3492500"/>
            <a:ext cx="4541525" cy="2554608"/>
          </a:xfrm>
          <a:prstGeom prst="rect">
            <a:avLst/>
          </a:prstGeom>
        </p:spPr>
      </p:pic>
      <p:sp>
        <p:nvSpPr>
          <p:cNvPr id="11" name="Speech Bubble: Rectangle with Corners Rounded 10">
            <a:extLst>
              <a:ext uri="{FF2B5EF4-FFF2-40B4-BE49-F238E27FC236}">
                <a16:creationId xmlns:a16="http://schemas.microsoft.com/office/drawing/2014/main" id="{1B344C63-C056-1E99-64D7-F2919A2AAD93}"/>
              </a:ext>
            </a:extLst>
          </p:cNvPr>
          <p:cNvSpPr/>
          <p:nvPr/>
        </p:nvSpPr>
        <p:spPr>
          <a:xfrm>
            <a:off x="6782305" y="4426665"/>
            <a:ext cx="3990659" cy="1887324"/>
          </a:xfrm>
          <a:prstGeom prst="wedgeRoundRectCallout">
            <a:avLst>
              <a:gd name="adj1" fmla="val -70150"/>
              <a:gd name="adj2" fmla="val 3126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ACHTUNG: Das hat nichts mit der Hintertür von Verschlüsselungen zu tun. Sichere Verschlüsselung braucht es zwingend! Gauner sind die Ersten, die die Hintertür für sich nutzen werden.</a:t>
            </a:r>
            <a:endParaRPr lang="de-CH" dirty="0"/>
          </a:p>
        </p:txBody>
      </p:sp>
    </p:spTree>
    <p:extLst>
      <p:ext uri="{BB962C8B-B14F-4D97-AF65-F5344CB8AC3E}">
        <p14:creationId xmlns:p14="http://schemas.microsoft.com/office/powerpoint/2010/main" val="355234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4761123"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a:t>AHV</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9561444" y="4077930"/>
            <a:ext cx="256633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a:t>Wie </a:t>
            </a:r>
            <a:r>
              <a:rPr lang="en-US" sz="3200" dirty="0" err="1"/>
              <a:t>wird’s</a:t>
            </a:r>
            <a:r>
              <a:rPr lang="en-US" sz="3200" dirty="0"/>
              <a:t> </a:t>
            </a:r>
            <a:r>
              <a:rPr lang="en-US" sz="3200" dirty="0" err="1"/>
              <a:t>gerechnet</a:t>
            </a:r>
            <a:r>
              <a:rPr lang="en-US" sz="3200" dirty="0"/>
              <a:t>?</a:t>
            </a:r>
          </a:p>
        </p:txBody>
      </p:sp>
      <p:pic>
        <p:nvPicPr>
          <p:cNvPr id="5" name="Content Placeholder 4">
            <a:extLst>
              <a:ext uri="{FF2B5EF4-FFF2-40B4-BE49-F238E27FC236}">
                <a16:creationId xmlns:a16="http://schemas.microsoft.com/office/drawing/2014/main" id="{684F47B3-42EF-A70F-8DA0-7C3BB6CFB8A8}"/>
              </a:ext>
            </a:extLst>
          </p:cNvPr>
          <p:cNvPicPr>
            <a:picLocks noGrp="1" noChangeAspect="1"/>
          </p:cNvPicPr>
          <p:nvPr>
            <p:ph idx="1"/>
          </p:nvPr>
        </p:nvPicPr>
        <p:blipFill>
          <a:blip r:embed="rId2"/>
          <a:stretch>
            <a:fillRect/>
          </a:stretch>
        </p:blipFill>
        <p:spPr>
          <a:xfrm>
            <a:off x="507558" y="910423"/>
            <a:ext cx="6661724" cy="4619817"/>
          </a:xfrm>
          <a:prstGeom prst="rect">
            <a:avLst/>
          </a:prstGeom>
        </p:spPr>
      </p:pic>
    </p:spTree>
    <p:extLst>
      <p:ext uri="{BB962C8B-B14F-4D97-AF65-F5344CB8AC3E}">
        <p14:creationId xmlns:p14="http://schemas.microsoft.com/office/powerpoint/2010/main" val="3510097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67C68-ABC2-3B8C-69E4-1E590F151EA4}"/>
              </a:ext>
            </a:extLst>
          </p:cNvPr>
          <p:cNvSpPr>
            <a:spLocks noGrp="1"/>
          </p:cNvSpPr>
          <p:nvPr>
            <p:ph type="title"/>
          </p:nvPr>
        </p:nvSpPr>
        <p:spPr/>
        <p:txBody>
          <a:bodyPr/>
          <a:lstStyle/>
          <a:p>
            <a:r>
              <a:rPr lang="de-CH" dirty="0"/>
              <a:t>Ein paar Fakten zur AHV</a:t>
            </a:r>
          </a:p>
        </p:txBody>
      </p:sp>
      <p:sp>
        <p:nvSpPr>
          <p:cNvPr id="3" name="Content Placeholder 2">
            <a:extLst>
              <a:ext uri="{FF2B5EF4-FFF2-40B4-BE49-F238E27FC236}">
                <a16:creationId xmlns:a16="http://schemas.microsoft.com/office/drawing/2014/main" id="{5D462ACE-2F8B-7FA0-DA39-E4CED6927389}"/>
              </a:ext>
            </a:extLst>
          </p:cNvPr>
          <p:cNvSpPr>
            <a:spLocks noGrp="1"/>
          </p:cNvSpPr>
          <p:nvPr>
            <p:ph idx="1"/>
          </p:nvPr>
        </p:nvSpPr>
        <p:spPr>
          <a:xfrm>
            <a:off x="516098" y="1093305"/>
            <a:ext cx="11159803" cy="386090"/>
          </a:xfrm>
        </p:spPr>
        <p:txBody>
          <a:bodyPr/>
          <a:lstStyle/>
          <a:p>
            <a:r>
              <a:rPr lang="de-CH" dirty="0"/>
              <a:t>Grundlage ist das </a:t>
            </a:r>
            <a:r>
              <a:rPr lang="de-CH" b="1" dirty="0"/>
              <a:t>Umlageverfahren</a:t>
            </a:r>
            <a:r>
              <a:rPr lang="de-CH" dirty="0"/>
              <a:t> und die soziale </a:t>
            </a:r>
            <a:r>
              <a:rPr lang="de-CH" b="1" dirty="0"/>
              <a:t>Umverteilung</a:t>
            </a:r>
          </a:p>
        </p:txBody>
      </p:sp>
      <p:sp>
        <p:nvSpPr>
          <p:cNvPr id="4" name="Slide Number Placeholder 3">
            <a:extLst>
              <a:ext uri="{FF2B5EF4-FFF2-40B4-BE49-F238E27FC236}">
                <a16:creationId xmlns:a16="http://schemas.microsoft.com/office/drawing/2014/main" id="{280D4383-7DC9-EBB6-FFF9-57DCBAF88CBF}"/>
              </a:ext>
            </a:extLst>
          </p:cNvPr>
          <p:cNvSpPr>
            <a:spLocks noGrp="1"/>
          </p:cNvSpPr>
          <p:nvPr>
            <p:ph type="sldNum" sz="quarter" idx="12"/>
          </p:nvPr>
        </p:nvSpPr>
        <p:spPr/>
        <p:txBody>
          <a:bodyPr/>
          <a:lstStyle/>
          <a:p>
            <a:fld id="{5A33CB2A-1702-4C1D-9CC4-8D472D39F19E}" type="slidenum">
              <a:rPr lang="en-US" smtClean="0"/>
              <a:t>15</a:t>
            </a:fld>
            <a:endParaRPr lang="en-US"/>
          </a:p>
        </p:txBody>
      </p:sp>
      <p:pic>
        <p:nvPicPr>
          <p:cNvPr id="6" name="Picture 5" descr="A diagram of a group of people&#10;&#10;AI-generated content may be incorrect.">
            <a:extLst>
              <a:ext uri="{FF2B5EF4-FFF2-40B4-BE49-F238E27FC236}">
                <a16:creationId xmlns:a16="http://schemas.microsoft.com/office/drawing/2014/main" id="{D7B7FEBC-2739-298F-F351-72F94D32D089}"/>
              </a:ext>
            </a:extLst>
          </p:cNvPr>
          <p:cNvPicPr>
            <a:picLocks noChangeAspect="1"/>
          </p:cNvPicPr>
          <p:nvPr/>
        </p:nvPicPr>
        <p:blipFill>
          <a:blip r:embed="rId2">
            <a:extLst>
              <a:ext uri="{28A0092B-C50C-407E-A947-70E740481C1C}">
                <a14:useLocalDpi xmlns:a14="http://schemas.microsoft.com/office/drawing/2010/main" val="0"/>
              </a:ext>
            </a:extLst>
          </a:blip>
          <a:srcRect t="8464" b="14028"/>
          <a:stretch>
            <a:fillRect/>
          </a:stretch>
        </p:blipFill>
        <p:spPr>
          <a:xfrm>
            <a:off x="1312882" y="4010832"/>
            <a:ext cx="2742419" cy="1661724"/>
          </a:xfrm>
          <a:prstGeom prst="rect">
            <a:avLst/>
          </a:prstGeom>
        </p:spPr>
      </p:pic>
      <p:grpSp>
        <p:nvGrpSpPr>
          <p:cNvPr id="9" name="Group 8">
            <a:extLst>
              <a:ext uri="{FF2B5EF4-FFF2-40B4-BE49-F238E27FC236}">
                <a16:creationId xmlns:a16="http://schemas.microsoft.com/office/drawing/2014/main" id="{FB89413C-F305-8193-39CA-DCF649599278}"/>
              </a:ext>
            </a:extLst>
          </p:cNvPr>
          <p:cNvGrpSpPr/>
          <p:nvPr/>
        </p:nvGrpSpPr>
        <p:grpSpPr>
          <a:xfrm>
            <a:off x="612390" y="1580683"/>
            <a:ext cx="4489330" cy="2122963"/>
            <a:chOff x="5931074" y="322027"/>
            <a:chExt cx="2724411" cy="2122963"/>
          </a:xfrm>
        </p:grpSpPr>
        <p:sp>
          <p:nvSpPr>
            <p:cNvPr id="7" name="Rectangle 6">
              <a:extLst>
                <a:ext uri="{FF2B5EF4-FFF2-40B4-BE49-F238E27FC236}">
                  <a16:creationId xmlns:a16="http://schemas.microsoft.com/office/drawing/2014/main" id="{0D507052-AD3A-A92E-43DB-C0669BE16D5B}"/>
                </a:ext>
              </a:extLst>
            </p:cNvPr>
            <p:cNvSpPr/>
            <p:nvPr/>
          </p:nvSpPr>
          <p:spPr>
            <a:xfrm>
              <a:off x="5931074" y="322027"/>
              <a:ext cx="2724411" cy="45322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b="1" dirty="0"/>
                <a:t>Umlageverfahren</a:t>
              </a:r>
              <a:endParaRPr lang="de-CH" dirty="0"/>
            </a:p>
          </p:txBody>
        </p:sp>
        <p:sp>
          <p:nvSpPr>
            <p:cNvPr id="8" name="Rectangle 7">
              <a:extLst>
                <a:ext uri="{FF2B5EF4-FFF2-40B4-BE49-F238E27FC236}">
                  <a16:creationId xmlns:a16="http://schemas.microsoft.com/office/drawing/2014/main" id="{22F1281A-B0B2-ED85-8595-C23679F7CA62}"/>
                </a:ext>
              </a:extLst>
            </p:cNvPr>
            <p:cNvSpPr/>
            <p:nvPr/>
          </p:nvSpPr>
          <p:spPr>
            <a:xfrm>
              <a:off x="5931074" y="783801"/>
              <a:ext cx="2724411" cy="1661189"/>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Die heutige Lohnbevölkerung zahlt alle heute anfallenden Renten. </a:t>
              </a:r>
              <a:br>
                <a:rPr lang="de-CH" dirty="0"/>
              </a:br>
              <a:r>
                <a:rPr lang="de-CH" dirty="0"/>
                <a:t>Die AHV ist kein «Sparkonto»!</a:t>
              </a:r>
              <a:br>
                <a:rPr lang="de-CH" dirty="0"/>
              </a:br>
              <a:r>
                <a:rPr lang="de-CH" dirty="0"/>
                <a:t>Man erwirtschaftet Ansprüche, die aber erst zum Zeitpunkt der Inanspruchnahme berechnet werden.</a:t>
              </a:r>
            </a:p>
          </p:txBody>
        </p:sp>
      </p:grpSp>
      <p:grpSp>
        <p:nvGrpSpPr>
          <p:cNvPr id="10" name="Group 9">
            <a:extLst>
              <a:ext uri="{FF2B5EF4-FFF2-40B4-BE49-F238E27FC236}">
                <a16:creationId xmlns:a16="http://schemas.microsoft.com/office/drawing/2014/main" id="{7C25E961-7DE2-ADDA-96B2-DE44CABF350C}"/>
              </a:ext>
            </a:extLst>
          </p:cNvPr>
          <p:cNvGrpSpPr/>
          <p:nvPr/>
        </p:nvGrpSpPr>
        <p:grpSpPr>
          <a:xfrm>
            <a:off x="5365992" y="1580683"/>
            <a:ext cx="6473868" cy="2122964"/>
            <a:chOff x="5931074" y="374307"/>
            <a:chExt cx="2724411" cy="2122964"/>
          </a:xfrm>
        </p:grpSpPr>
        <p:sp>
          <p:nvSpPr>
            <p:cNvPr id="11" name="Rectangle 10">
              <a:extLst>
                <a:ext uri="{FF2B5EF4-FFF2-40B4-BE49-F238E27FC236}">
                  <a16:creationId xmlns:a16="http://schemas.microsoft.com/office/drawing/2014/main" id="{4386C890-19C7-5376-516C-E1E3FF8CD2E9}"/>
                </a:ext>
              </a:extLst>
            </p:cNvPr>
            <p:cNvSpPr/>
            <p:nvPr/>
          </p:nvSpPr>
          <p:spPr>
            <a:xfrm>
              <a:off x="5931074" y="374307"/>
              <a:ext cx="2724411" cy="453225"/>
            </a:xfrm>
            <a:prstGeom prst="rect">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b="1" dirty="0"/>
                <a:t>Umverteilung</a:t>
              </a:r>
              <a:endParaRPr lang="de-CH" dirty="0"/>
            </a:p>
          </p:txBody>
        </p:sp>
        <p:sp>
          <p:nvSpPr>
            <p:cNvPr id="12" name="Rectangle 11">
              <a:extLst>
                <a:ext uri="{FF2B5EF4-FFF2-40B4-BE49-F238E27FC236}">
                  <a16:creationId xmlns:a16="http://schemas.microsoft.com/office/drawing/2014/main" id="{9BAB6036-7CCE-3C91-ED6E-DEFAE185E09D}"/>
                </a:ext>
              </a:extLst>
            </p:cNvPr>
            <p:cNvSpPr/>
            <p:nvPr/>
          </p:nvSpPr>
          <p:spPr>
            <a:xfrm>
              <a:off x="5931074" y="827532"/>
              <a:ext cx="2724411" cy="1669739"/>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CH" dirty="0"/>
                <a:t>Der Rentenbezug ist nach unten (1’260) und oben (2’520) limitiert und für Paare plafoniert (150% = 3’780). Geringverdiener (&lt; 14’373/Jahr) erhalten mehr als ihrem Verdienst entspräche. Und Gutverdiener (&gt; 86’235/Jahr) bekommen nicht mehr AHV als das Maximum.</a:t>
              </a:r>
            </a:p>
          </p:txBody>
        </p:sp>
      </p:grpSp>
      <p:grpSp>
        <p:nvGrpSpPr>
          <p:cNvPr id="5" name="Group 4">
            <a:extLst>
              <a:ext uri="{FF2B5EF4-FFF2-40B4-BE49-F238E27FC236}">
                <a16:creationId xmlns:a16="http://schemas.microsoft.com/office/drawing/2014/main" id="{95F0B49B-D9FA-0F9E-9AEC-5CE3F5FF62DB}"/>
              </a:ext>
            </a:extLst>
          </p:cNvPr>
          <p:cNvGrpSpPr/>
          <p:nvPr/>
        </p:nvGrpSpPr>
        <p:grpSpPr>
          <a:xfrm>
            <a:off x="4826253" y="4010832"/>
            <a:ext cx="3315170" cy="1661724"/>
            <a:chOff x="6457767" y="3830097"/>
            <a:chExt cx="4221802" cy="2116172"/>
          </a:xfrm>
        </p:grpSpPr>
        <p:pic>
          <p:nvPicPr>
            <p:cNvPr id="14" name="Picture 13" descr="A person standing on top of a stack of coins&#10;&#10;AI-generated content may be incorrect.">
              <a:extLst>
                <a:ext uri="{FF2B5EF4-FFF2-40B4-BE49-F238E27FC236}">
                  <a16:creationId xmlns:a16="http://schemas.microsoft.com/office/drawing/2014/main" id="{FA0FA3DE-B2EC-BE21-A99F-053445FB2ECE}"/>
                </a:ext>
              </a:extLst>
            </p:cNvPr>
            <p:cNvPicPr>
              <a:picLocks noChangeAspect="1"/>
            </p:cNvPicPr>
            <p:nvPr/>
          </p:nvPicPr>
          <p:blipFill>
            <a:blip r:embed="rId3">
              <a:extLst>
                <a:ext uri="{28A0092B-C50C-407E-A947-70E740481C1C}">
                  <a14:useLocalDpi xmlns:a14="http://schemas.microsoft.com/office/drawing/2010/main" val="0"/>
                </a:ext>
              </a:extLst>
            </a:blip>
            <a:srcRect b="11943"/>
            <a:stretch>
              <a:fillRect/>
            </a:stretch>
          </p:blipFill>
          <p:spPr>
            <a:xfrm flipH="1">
              <a:off x="6457767" y="3830097"/>
              <a:ext cx="4221802" cy="2116172"/>
            </a:xfrm>
            <a:prstGeom prst="rect">
              <a:avLst/>
            </a:prstGeom>
          </p:spPr>
        </p:pic>
        <p:sp>
          <p:nvSpPr>
            <p:cNvPr id="15" name="Arrow: Left 14">
              <a:extLst>
                <a:ext uri="{FF2B5EF4-FFF2-40B4-BE49-F238E27FC236}">
                  <a16:creationId xmlns:a16="http://schemas.microsoft.com/office/drawing/2014/main" id="{08E1EAE0-F7BD-3EFE-7A6A-301BF33413DA}"/>
                </a:ext>
              </a:extLst>
            </p:cNvPr>
            <p:cNvSpPr/>
            <p:nvPr/>
          </p:nvSpPr>
          <p:spPr>
            <a:xfrm rot="19718914">
              <a:off x="7434197" y="4177430"/>
              <a:ext cx="1565754" cy="576197"/>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CH"/>
            </a:p>
          </p:txBody>
        </p:sp>
      </p:grpSp>
      <p:sp>
        <p:nvSpPr>
          <p:cNvPr id="13" name="TextBox 12">
            <a:extLst>
              <a:ext uri="{FF2B5EF4-FFF2-40B4-BE49-F238E27FC236}">
                <a16:creationId xmlns:a16="http://schemas.microsoft.com/office/drawing/2014/main" id="{A9E70648-6B3A-2633-8ACF-D764553D8C0E}"/>
              </a:ext>
            </a:extLst>
          </p:cNvPr>
          <p:cNvSpPr txBox="1"/>
          <p:nvPr/>
        </p:nvSpPr>
        <p:spPr>
          <a:xfrm>
            <a:off x="4571249" y="5686630"/>
            <a:ext cx="3951723" cy="369332"/>
          </a:xfrm>
          <a:prstGeom prst="rect">
            <a:avLst/>
          </a:prstGeom>
          <a:noFill/>
        </p:spPr>
        <p:txBody>
          <a:bodyPr wrap="none" rtlCol="0">
            <a:spAutoFit/>
          </a:bodyPr>
          <a:lstStyle/>
          <a:p>
            <a:r>
              <a:rPr lang="de-CH" dirty="0"/>
              <a:t>Gutverdiener zu </a:t>
            </a:r>
            <a:r>
              <a:rPr lang="de-CH" dirty="0" err="1"/>
              <a:t>Geringeverdienern</a:t>
            </a:r>
            <a:endParaRPr lang="de-CH" dirty="0"/>
          </a:p>
        </p:txBody>
      </p:sp>
      <p:pic>
        <p:nvPicPr>
          <p:cNvPr id="17" name="Picture 16" descr="A group of cartoon characters&#10;&#10;AI-generated content may be incorrect.">
            <a:extLst>
              <a:ext uri="{FF2B5EF4-FFF2-40B4-BE49-F238E27FC236}">
                <a16:creationId xmlns:a16="http://schemas.microsoft.com/office/drawing/2014/main" id="{A50B986C-8F00-2E19-3193-71A118C5DE64}"/>
              </a:ext>
            </a:extLst>
          </p:cNvPr>
          <p:cNvPicPr>
            <a:picLocks noChangeAspect="1"/>
          </p:cNvPicPr>
          <p:nvPr/>
        </p:nvPicPr>
        <p:blipFill>
          <a:blip r:embed="rId4">
            <a:extLst>
              <a:ext uri="{28A0092B-C50C-407E-A947-70E740481C1C}">
                <a14:useLocalDpi xmlns:a14="http://schemas.microsoft.com/office/drawing/2010/main" val="0"/>
              </a:ext>
            </a:extLst>
          </a:blip>
          <a:srcRect t="13131" b="13570"/>
          <a:stretch>
            <a:fillRect/>
          </a:stretch>
        </p:blipFill>
        <p:spPr>
          <a:xfrm>
            <a:off x="8522972" y="4351032"/>
            <a:ext cx="3582934" cy="1321524"/>
          </a:xfrm>
          <a:prstGeom prst="rect">
            <a:avLst/>
          </a:prstGeom>
        </p:spPr>
      </p:pic>
      <p:sp>
        <p:nvSpPr>
          <p:cNvPr id="18" name="TextBox 17">
            <a:extLst>
              <a:ext uri="{FF2B5EF4-FFF2-40B4-BE49-F238E27FC236}">
                <a16:creationId xmlns:a16="http://schemas.microsoft.com/office/drawing/2014/main" id="{F93E5B80-5838-C87B-7A80-65900F756778}"/>
              </a:ext>
            </a:extLst>
          </p:cNvPr>
          <p:cNvSpPr txBox="1"/>
          <p:nvPr/>
        </p:nvSpPr>
        <p:spPr>
          <a:xfrm>
            <a:off x="9626590" y="5686630"/>
            <a:ext cx="1375698" cy="369332"/>
          </a:xfrm>
          <a:prstGeom prst="rect">
            <a:avLst/>
          </a:prstGeom>
          <a:noFill/>
        </p:spPr>
        <p:txBody>
          <a:bodyPr wrap="none" rtlCol="0">
            <a:spAutoFit/>
          </a:bodyPr>
          <a:lstStyle/>
          <a:p>
            <a:r>
              <a:rPr lang="de-CH" dirty="0"/>
              <a:t>Jung zu Alt</a:t>
            </a:r>
          </a:p>
        </p:txBody>
      </p:sp>
      <p:sp>
        <p:nvSpPr>
          <p:cNvPr id="19" name="Arrow: Left 18">
            <a:extLst>
              <a:ext uri="{FF2B5EF4-FFF2-40B4-BE49-F238E27FC236}">
                <a16:creationId xmlns:a16="http://schemas.microsoft.com/office/drawing/2014/main" id="{8BD418B2-565F-6621-F541-94C8B915801B}"/>
              </a:ext>
            </a:extLst>
          </p:cNvPr>
          <p:cNvSpPr/>
          <p:nvPr/>
        </p:nvSpPr>
        <p:spPr>
          <a:xfrm rot="10800000">
            <a:off x="9478151" y="4824857"/>
            <a:ext cx="1857904" cy="452459"/>
          </a:xfrm>
          <a:prstGeom prst="lef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732368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22B82-0FF6-F2F9-7168-8ACD16032F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26DCD0-C340-4100-B09F-F03E57EF6406}"/>
              </a:ext>
            </a:extLst>
          </p:cNvPr>
          <p:cNvSpPr>
            <a:spLocks noGrp="1"/>
          </p:cNvSpPr>
          <p:nvPr>
            <p:ph type="title"/>
          </p:nvPr>
        </p:nvSpPr>
        <p:spPr/>
        <p:txBody>
          <a:bodyPr/>
          <a:lstStyle/>
          <a:p>
            <a:r>
              <a:rPr lang="de-CH" dirty="0"/>
              <a:t>Wie wird’s berechnet?</a:t>
            </a:r>
          </a:p>
        </p:txBody>
      </p:sp>
      <p:sp>
        <p:nvSpPr>
          <p:cNvPr id="3" name="Content Placeholder 2">
            <a:extLst>
              <a:ext uri="{FF2B5EF4-FFF2-40B4-BE49-F238E27FC236}">
                <a16:creationId xmlns:a16="http://schemas.microsoft.com/office/drawing/2014/main" id="{EAFEF493-C522-DB0C-B9C0-87ED5E23606E}"/>
              </a:ext>
            </a:extLst>
          </p:cNvPr>
          <p:cNvSpPr>
            <a:spLocks noGrp="1"/>
          </p:cNvSpPr>
          <p:nvPr>
            <p:ph idx="1"/>
          </p:nvPr>
        </p:nvSpPr>
        <p:spPr>
          <a:xfrm>
            <a:off x="516098" y="1093305"/>
            <a:ext cx="4934860" cy="1844048"/>
          </a:xfrm>
        </p:spPr>
        <p:txBody>
          <a:bodyPr/>
          <a:lstStyle/>
          <a:p>
            <a:pPr marL="342900" indent="-342900">
              <a:buAutoNum type="arabicPeriod"/>
            </a:pPr>
            <a:r>
              <a:rPr lang="de-CH" dirty="0"/>
              <a:t>Es werden alle rentenpflichtigen Einkommensanteile über die Anzahl der Beitragsjahre aufsummiert</a:t>
            </a:r>
          </a:p>
          <a:p>
            <a:pPr marL="342900" indent="-342900">
              <a:buFont typeface="Arial" panose="020B0604020202020204" pitchFamily="34" charset="0"/>
              <a:buAutoNum type="arabicPeriod"/>
            </a:pPr>
            <a:r>
              <a:rPr lang="de-CH" dirty="0"/>
              <a:t>Die Summe wird mit dem «Aufwertungsfaktor» multipliziert </a:t>
            </a:r>
            <a:br>
              <a:rPr lang="de-CH" dirty="0"/>
            </a:br>
            <a:r>
              <a:rPr lang="de-CH" dirty="0"/>
              <a:t>(für 2025: 1.052)</a:t>
            </a:r>
          </a:p>
          <a:p>
            <a:pPr marL="342900" indent="-342900">
              <a:buFont typeface="Arial" panose="020B0604020202020204" pitchFamily="34" charset="0"/>
              <a:buAutoNum type="arabicPeriod"/>
            </a:pPr>
            <a:r>
              <a:rPr lang="de-CH" dirty="0"/>
              <a:t>Das Ergebnis wird durch 44 geteilt =&gt; «Massgebliches Durchschnittseinkommen»</a:t>
            </a:r>
          </a:p>
          <a:p>
            <a:pPr marL="342900" indent="-342900">
              <a:buFont typeface="Arial" panose="020B0604020202020204" pitchFamily="34" charset="0"/>
              <a:buAutoNum type="arabicPeriod"/>
            </a:pPr>
            <a:r>
              <a:rPr lang="de-CH" dirty="0"/>
              <a:t>Nachsehen in der «Rentenskala 44»</a:t>
            </a:r>
          </a:p>
          <a:p>
            <a:endParaRPr lang="de-CH" dirty="0"/>
          </a:p>
        </p:txBody>
      </p:sp>
      <p:sp>
        <p:nvSpPr>
          <p:cNvPr id="4" name="Slide Number Placeholder 3">
            <a:extLst>
              <a:ext uri="{FF2B5EF4-FFF2-40B4-BE49-F238E27FC236}">
                <a16:creationId xmlns:a16="http://schemas.microsoft.com/office/drawing/2014/main" id="{A6D29C35-82CA-D81A-20F5-CA94123DC43F}"/>
              </a:ext>
            </a:extLst>
          </p:cNvPr>
          <p:cNvSpPr>
            <a:spLocks noGrp="1"/>
          </p:cNvSpPr>
          <p:nvPr>
            <p:ph type="sldNum" sz="quarter" idx="12"/>
          </p:nvPr>
        </p:nvSpPr>
        <p:spPr/>
        <p:txBody>
          <a:bodyPr/>
          <a:lstStyle/>
          <a:p>
            <a:fld id="{5A33CB2A-1702-4C1D-9CC4-8D472D39F19E}" type="slidenum">
              <a:rPr lang="en-US" smtClean="0"/>
              <a:t>16</a:t>
            </a:fld>
            <a:endParaRPr lang="en-US"/>
          </a:p>
        </p:txBody>
      </p:sp>
      <p:grpSp>
        <p:nvGrpSpPr>
          <p:cNvPr id="6" name="Group 5">
            <a:extLst>
              <a:ext uri="{FF2B5EF4-FFF2-40B4-BE49-F238E27FC236}">
                <a16:creationId xmlns:a16="http://schemas.microsoft.com/office/drawing/2014/main" id="{7784DA1E-7448-FB7B-4037-5F02EBDFA96A}"/>
              </a:ext>
            </a:extLst>
          </p:cNvPr>
          <p:cNvGrpSpPr/>
          <p:nvPr/>
        </p:nvGrpSpPr>
        <p:grpSpPr>
          <a:xfrm>
            <a:off x="1459897" y="5448606"/>
            <a:ext cx="2351103" cy="732771"/>
            <a:chOff x="1459897" y="5448606"/>
            <a:chExt cx="2351103" cy="732771"/>
          </a:xfrm>
        </p:grpSpPr>
        <p:sp>
          <p:nvSpPr>
            <p:cNvPr id="5" name="Rectangle 4">
              <a:extLst>
                <a:ext uri="{FF2B5EF4-FFF2-40B4-BE49-F238E27FC236}">
                  <a16:creationId xmlns:a16="http://schemas.microsoft.com/office/drawing/2014/main" id="{92D63A42-A92C-E93F-15E3-A18A7F7AA34B}"/>
                </a:ext>
              </a:extLst>
            </p:cNvPr>
            <p:cNvSpPr/>
            <p:nvPr/>
          </p:nvSpPr>
          <p:spPr>
            <a:xfrm>
              <a:off x="1459897" y="5916942"/>
              <a:ext cx="293382" cy="2644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tangle 12">
              <a:extLst>
                <a:ext uri="{FF2B5EF4-FFF2-40B4-BE49-F238E27FC236}">
                  <a16:creationId xmlns:a16="http://schemas.microsoft.com/office/drawing/2014/main" id="{D8C088A5-C8CA-1761-D8E5-07E7505217BD}"/>
                </a:ext>
              </a:extLst>
            </p:cNvPr>
            <p:cNvSpPr/>
            <p:nvPr/>
          </p:nvSpPr>
          <p:spPr>
            <a:xfrm>
              <a:off x="1752171" y="5767202"/>
              <a:ext cx="293382" cy="414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Rectangle 15">
              <a:extLst>
                <a:ext uri="{FF2B5EF4-FFF2-40B4-BE49-F238E27FC236}">
                  <a16:creationId xmlns:a16="http://schemas.microsoft.com/office/drawing/2014/main" id="{4A2942EE-0D23-00CA-B534-396DE16DABFA}"/>
                </a:ext>
              </a:extLst>
            </p:cNvPr>
            <p:cNvSpPr/>
            <p:nvPr/>
          </p:nvSpPr>
          <p:spPr>
            <a:xfrm>
              <a:off x="2050708" y="5607905"/>
              <a:ext cx="293382" cy="5734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tangle 16">
              <a:extLst>
                <a:ext uri="{FF2B5EF4-FFF2-40B4-BE49-F238E27FC236}">
                  <a16:creationId xmlns:a16="http://schemas.microsoft.com/office/drawing/2014/main" id="{788E5F51-DD19-1932-9816-0AAB41DD907F}"/>
                </a:ext>
              </a:extLst>
            </p:cNvPr>
            <p:cNvSpPr/>
            <p:nvPr/>
          </p:nvSpPr>
          <p:spPr>
            <a:xfrm>
              <a:off x="2344090" y="5537813"/>
              <a:ext cx="293382" cy="6435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8" name="Rectangle 17">
              <a:extLst>
                <a:ext uri="{FF2B5EF4-FFF2-40B4-BE49-F238E27FC236}">
                  <a16:creationId xmlns:a16="http://schemas.microsoft.com/office/drawing/2014/main" id="{E897149E-FCCB-2D26-B0AD-59DC489F7D52}"/>
                </a:ext>
              </a:extLst>
            </p:cNvPr>
            <p:cNvSpPr/>
            <p:nvPr/>
          </p:nvSpPr>
          <p:spPr>
            <a:xfrm>
              <a:off x="2637472" y="5448606"/>
              <a:ext cx="293382" cy="7327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tangle 18">
              <a:extLst>
                <a:ext uri="{FF2B5EF4-FFF2-40B4-BE49-F238E27FC236}">
                  <a16:creationId xmlns:a16="http://schemas.microsoft.com/office/drawing/2014/main" id="{61C15731-AAAA-3D20-3BEF-22192697266C}"/>
                </a:ext>
              </a:extLst>
            </p:cNvPr>
            <p:cNvSpPr/>
            <p:nvPr/>
          </p:nvSpPr>
          <p:spPr>
            <a:xfrm>
              <a:off x="2930854" y="5665252"/>
              <a:ext cx="293382" cy="516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ectangle 19">
              <a:extLst>
                <a:ext uri="{FF2B5EF4-FFF2-40B4-BE49-F238E27FC236}">
                  <a16:creationId xmlns:a16="http://schemas.microsoft.com/office/drawing/2014/main" id="{46137FE2-8221-8894-FC1B-700B24DFBFA2}"/>
                </a:ext>
              </a:extLst>
            </p:cNvPr>
            <p:cNvSpPr/>
            <p:nvPr/>
          </p:nvSpPr>
          <p:spPr>
            <a:xfrm>
              <a:off x="3224236" y="5607905"/>
              <a:ext cx="293382" cy="5734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Rectangle 20">
              <a:extLst>
                <a:ext uri="{FF2B5EF4-FFF2-40B4-BE49-F238E27FC236}">
                  <a16:creationId xmlns:a16="http://schemas.microsoft.com/office/drawing/2014/main" id="{01B7566F-7420-2BB9-8D48-E60F15075D57}"/>
                </a:ext>
              </a:extLst>
            </p:cNvPr>
            <p:cNvSpPr/>
            <p:nvPr/>
          </p:nvSpPr>
          <p:spPr>
            <a:xfrm>
              <a:off x="3517618" y="5789505"/>
              <a:ext cx="293382" cy="3918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grpSp>
        <p:nvGrpSpPr>
          <p:cNvPr id="8" name="Group 7">
            <a:extLst>
              <a:ext uri="{FF2B5EF4-FFF2-40B4-BE49-F238E27FC236}">
                <a16:creationId xmlns:a16="http://schemas.microsoft.com/office/drawing/2014/main" id="{39F91BE3-1DD9-C57B-8D59-D3E8EF8AC76E}"/>
              </a:ext>
            </a:extLst>
          </p:cNvPr>
          <p:cNvGrpSpPr/>
          <p:nvPr/>
        </p:nvGrpSpPr>
        <p:grpSpPr>
          <a:xfrm>
            <a:off x="5981723" y="1696262"/>
            <a:ext cx="1431300" cy="4481717"/>
            <a:chOff x="5981723" y="1696262"/>
            <a:chExt cx="1431300" cy="4481717"/>
          </a:xfrm>
        </p:grpSpPr>
        <p:grpSp>
          <p:nvGrpSpPr>
            <p:cNvPr id="38" name="Group 37">
              <a:extLst>
                <a:ext uri="{FF2B5EF4-FFF2-40B4-BE49-F238E27FC236}">
                  <a16:creationId xmlns:a16="http://schemas.microsoft.com/office/drawing/2014/main" id="{1433C0CF-7A5C-CEF8-B02C-7B4FF0017C88}"/>
                </a:ext>
              </a:extLst>
            </p:cNvPr>
            <p:cNvGrpSpPr/>
            <p:nvPr/>
          </p:nvGrpSpPr>
          <p:grpSpPr>
            <a:xfrm>
              <a:off x="7119641" y="1857979"/>
              <a:ext cx="293382" cy="4320000"/>
              <a:chOff x="6263311" y="2074911"/>
              <a:chExt cx="293382" cy="4103068"/>
            </a:xfrm>
          </p:grpSpPr>
          <p:sp>
            <p:nvSpPr>
              <p:cNvPr id="30" name="Rectangle 29">
                <a:extLst>
                  <a:ext uri="{FF2B5EF4-FFF2-40B4-BE49-F238E27FC236}">
                    <a16:creationId xmlns:a16="http://schemas.microsoft.com/office/drawing/2014/main" id="{BCD614AC-A0DB-4A86-95EA-621EA29E8905}"/>
                  </a:ext>
                </a:extLst>
              </p:cNvPr>
              <p:cNvSpPr/>
              <p:nvPr/>
            </p:nvSpPr>
            <p:spPr>
              <a:xfrm>
                <a:off x="6263311" y="5913544"/>
                <a:ext cx="293382" cy="2644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Rectangle 30">
                <a:extLst>
                  <a:ext uri="{FF2B5EF4-FFF2-40B4-BE49-F238E27FC236}">
                    <a16:creationId xmlns:a16="http://schemas.microsoft.com/office/drawing/2014/main" id="{00A678E1-3DFE-8771-A690-7A7AE8274E58}"/>
                  </a:ext>
                </a:extLst>
              </p:cNvPr>
              <p:cNvSpPr/>
              <p:nvPr/>
            </p:nvSpPr>
            <p:spPr>
              <a:xfrm>
                <a:off x="6263311" y="5499369"/>
                <a:ext cx="293382" cy="414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Rectangle 31">
                <a:extLst>
                  <a:ext uri="{FF2B5EF4-FFF2-40B4-BE49-F238E27FC236}">
                    <a16:creationId xmlns:a16="http://schemas.microsoft.com/office/drawing/2014/main" id="{A137A30C-4D35-54AA-952D-04EE064D8DD5}"/>
                  </a:ext>
                </a:extLst>
              </p:cNvPr>
              <p:cNvSpPr/>
              <p:nvPr/>
            </p:nvSpPr>
            <p:spPr>
              <a:xfrm>
                <a:off x="6263311" y="4930597"/>
                <a:ext cx="293382" cy="5734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Rectangle 32">
                <a:extLst>
                  <a:ext uri="{FF2B5EF4-FFF2-40B4-BE49-F238E27FC236}">
                    <a16:creationId xmlns:a16="http://schemas.microsoft.com/office/drawing/2014/main" id="{B74527BE-8264-0F98-8724-F025F737A7B8}"/>
                  </a:ext>
                </a:extLst>
              </p:cNvPr>
              <p:cNvSpPr/>
              <p:nvPr/>
            </p:nvSpPr>
            <p:spPr>
              <a:xfrm>
                <a:off x="6263311" y="4287033"/>
                <a:ext cx="293382" cy="6435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4" name="Rectangle 33">
                <a:extLst>
                  <a:ext uri="{FF2B5EF4-FFF2-40B4-BE49-F238E27FC236}">
                    <a16:creationId xmlns:a16="http://schemas.microsoft.com/office/drawing/2014/main" id="{C4DEEE37-F3BD-FA3B-C79F-03D02327292F}"/>
                  </a:ext>
                </a:extLst>
              </p:cNvPr>
              <p:cNvSpPr/>
              <p:nvPr/>
            </p:nvSpPr>
            <p:spPr>
              <a:xfrm>
                <a:off x="6263311" y="3554262"/>
                <a:ext cx="293382" cy="7327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5" name="Rectangle 34">
                <a:extLst>
                  <a:ext uri="{FF2B5EF4-FFF2-40B4-BE49-F238E27FC236}">
                    <a16:creationId xmlns:a16="http://schemas.microsoft.com/office/drawing/2014/main" id="{97217624-9B2C-1888-814C-F78D7FFA1FE4}"/>
                  </a:ext>
                </a:extLst>
              </p:cNvPr>
              <p:cNvSpPr/>
              <p:nvPr/>
            </p:nvSpPr>
            <p:spPr>
              <a:xfrm>
                <a:off x="6263311" y="3031764"/>
                <a:ext cx="293382" cy="516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6" name="Rectangle 35">
                <a:extLst>
                  <a:ext uri="{FF2B5EF4-FFF2-40B4-BE49-F238E27FC236}">
                    <a16:creationId xmlns:a16="http://schemas.microsoft.com/office/drawing/2014/main" id="{7D065384-FD0A-1225-9BBC-6B51185CE6A2}"/>
                  </a:ext>
                </a:extLst>
              </p:cNvPr>
              <p:cNvSpPr/>
              <p:nvPr/>
            </p:nvSpPr>
            <p:spPr>
              <a:xfrm>
                <a:off x="6263311" y="2461741"/>
                <a:ext cx="293382" cy="5734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7" name="Rectangle 36">
                <a:extLst>
                  <a:ext uri="{FF2B5EF4-FFF2-40B4-BE49-F238E27FC236}">
                    <a16:creationId xmlns:a16="http://schemas.microsoft.com/office/drawing/2014/main" id="{59983753-BE1C-0393-577A-F7C13B737ACB}"/>
                  </a:ext>
                </a:extLst>
              </p:cNvPr>
              <p:cNvSpPr/>
              <p:nvPr/>
            </p:nvSpPr>
            <p:spPr>
              <a:xfrm>
                <a:off x="6263311" y="2074911"/>
                <a:ext cx="293382" cy="3918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grpSp>
        <p:sp>
          <p:nvSpPr>
            <p:cNvPr id="39" name="Arrow: Right 38">
              <a:extLst>
                <a:ext uri="{FF2B5EF4-FFF2-40B4-BE49-F238E27FC236}">
                  <a16:creationId xmlns:a16="http://schemas.microsoft.com/office/drawing/2014/main" id="{71F5CC3B-3EAE-AEEC-C0FE-8F3E4E3AD26F}"/>
                </a:ext>
              </a:extLst>
            </p:cNvPr>
            <p:cNvSpPr/>
            <p:nvPr/>
          </p:nvSpPr>
          <p:spPr>
            <a:xfrm rot="20916041">
              <a:off x="5981723" y="1696262"/>
              <a:ext cx="951571" cy="4683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1.052</a:t>
              </a:r>
            </a:p>
          </p:txBody>
        </p:sp>
      </p:grpSp>
      <p:grpSp>
        <p:nvGrpSpPr>
          <p:cNvPr id="9" name="Group 8">
            <a:extLst>
              <a:ext uri="{FF2B5EF4-FFF2-40B4-BE49-F238E27FC236}">
                <a16:creationId xmlns:a16="http://schemas.microsoft.com/office/drawing/2014/main" id="{16D1A745-D3FE-A0C2-CCD6-61C9E1FB0EA9}"/>
              </a:ext>
            </a:extLst>
          </p:cNvPr>
          <p:cNvGrpSpPr/>
          <p:nvPr/>
        </p:nvGrpSpPr>
        <p:grpSpPr>
          <a:xfrm>
            <a:off x="7946234" y="2039056"/>
            <a:ext cx="1084437" cy="4138923"/>
            <a:chOff x="7946234" y="2039056"/>
            <a:chExt cx="1084437" cy="4138923"/>
          </a:xfrm>
        </p:grpSpPr>
        <p:sp>
          <p:nvSpPr>
            <p:cNvPr id="40" name="Rectangle 39">
              <a:extLst>
                <a:ext uri="{FF2B5EF4-FFF2-40B4-BE49-F238E27FC236}">
                  <a16:creationId xmlns:a16="http://schemas.microsoft.com/office/drawing/2014/main" id="{DEF2F9EB-EFA9-80AC-B696-BC6193C059E9}"/>
                </a:ext>
              </a:extLst>
            </p:cNvPr>
            <p:cNvSpPr/>
            <p:nvPr/>
          </p:nvSpPr>
          <p:spPr>
            <a:xfrm>
              <a:off x="8737289" y="6080779"/>
              <a:ext cx="293382" cy="9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1" name="Arrow: Right 40">
              <a:extLst>
                <a:ext uri="{FF2B5EF4-FFF2-40B4-BE49-F238E27FC236}">
                  <a16:creationId xmlns:a16="http://schemas.microsoft.com/office/drawing/2014/main" id="{0A953902-4A0E-9FE9-63CD-C6CAF2DCBB72}"/>
                </a:ext>
              </a:extLst>
            </p:cNvPr>
            <p:cNvSpPr/>
            <p:nvPr/>
          </p:nvSpPr>
          <p:spPr>
            <a:xfrm rot="4533246">
              <a:off x="6269136" y="3716154"/>
              <a:ext cx="3822548" cy="4683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sym typeface="Symbol" panose="05050102010706020507" pitchFamily="18" charset="2"/>
                </a:rPr>
                <a:t> 44</a:t>
              </a:r>
              <a:endParaRPr lang="de-CH" dirty="0"/>
            </a:p>
          </p:txBody>
        </p:sp>
      </p:grpSp>
      <p:grpSp>
        <p:nvGrpSpPr>
          <p:cNvPr id="7" name="Group 6">
            <a:extLst>
              <a:ext uri="{FF2B5EF4-FFF2-40B4-BE49-F238E27FC236}">
                <a16:creationId xmlns:a16="http://schemas.microsoft.com/office/drawing/2014/main" id="{2A59A2BA-43B7-2636-8625-F0A1B72BDA38}"/>
              </a:ext>
            </a:extLst>
          </p:cNvPr>
          <p:cNvGrpSpPr/>
          <p:nvPr/>
        </p:nvGrpSpPr>
        <p:grpSpPr>
          <a:xfrm>
            <a:off x="4015264" y="2074911"/>
            <a:ext cx="1780111" cy="4103068"/>
            <a:chOff x="4015264" y="2074911"/>
            <a:chExt cx="1780111" cy="4103068"/>
          </a:xfrm>
        </p:grpSpPr>
        <p:sp>
          <p:nvSpPr>
            <p:cNvPr id="22" name="Rectangle 21">
              <a:extLst>
                <a:ext uri="{FF2B5EF4-FFF2-40B4-BE49-F238E27FC236}">
                  <a16:creationId xmlns:a16="http://schemas.microsoft.com/office/drawing/2014/main" id="{8619EC39-1D64-43BD-C103-762C77651B86}"/>
                </a:ext>
              </a:extLst>
            </p:cNvPr>
            <p:cNvSpPr/>
            <p:nvPr/>
          </p:nvSpPr>
          <p:spPr>
            <a:xfrm>
              <a:off x="5501993" y="5913544"/>
              <a:ext cx="293382" cy="2644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Rectangle 22">
              <a:extLst>
                <a:ext uri="{FF2B5EF4-FFF2-40B4-BE49-F238E27FC236}">
                  <a16:creationId xmlns:a16="http://schemas.microsoft.com/office/drawing/2014/main" id="{0EBD36A4-31E5-96A0-1A41-08CFDD678173}"/>
                </a:ext>
              </a:extLst>
            </p:cNvPr>
            <p:cNvSpPr/>
            <p:nvPr/>
          </p:nvSpPr>
          <p:spPr>
            <a:xfrm>
              <a:off x="5501993" y="5499369"/>
              <a:ext cx="293382" cy="414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Rectangle 23">
              <a:extLst>
                <a:ext uri="{FF2B5EF4-FFF2-40B4-BE49-F238E27FC236}">
                  <a16:creationId xmlns:a16="http://schemas.microsoft.com/office/drawing/2014/main" id="{B77F1C6D-AD0E-6E06-7F35-9BB47997F034}"/>
                </a:ext>
              </a:extLst>
            </p:cNvPr>
            <p:cNvSpPr/>
            <p:nvPr/>
          </p:nvSpPr>
          <p:spPr>
            <a:xfrm>
              <a:off x="5501993" y="4930597"/>
              <a:ext cx="293382" cy="5734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Rectangle 24">
              <a:extLst>
                <a:ext uri="{FF2B5EF4-FFF2-40B4-BE49-F238E27FC236}">
                  <a16:creationId xmlns:a16="http://schemas.microsoft.com/office/drawing/2014/main" id="{982F4E49-BF0B-99A3-9C0C-0B328D278321}"/>
                </a:ext>
              </a:extLst>
            </p:cNvPr>
            <p:cNvSpPr/>
            <p:nvPr/>
          </p:nvSpPr>
          <p:spPr>
            <a:xfrm>
              <a:off x="5501993" y="4287033"/>
              <a:ext cx="293382" cy="6435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6" name="Rectangle 25">
              <a:extLst>
                <a:ext uri="{FF2B5EF4-FFF2-40B4-BE49-F238E27FC236}">
                  <a16:creationId xmlns:a16="http://schemas.microsoft.com/office/drawing/2014/main" id="{E3ED3B99-1D42-DC03-9A36-A62EA821B163}"/>
                </a:ext>
              </a:extLst>
            </p:cNvPr>
            <p:cNvSpPr/>
            <p:nvPr/>
          </p:nvSpPr>
          <p:spPr>
            <a:xfrm>
              <a:off x="5501993" y="3554262"/>
              <a:ext cx="293382" cy="73277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Rectangle 26">
              <a:extLst>
                <a:ext uri="{FF2B5EF4-FFF2-40B4-BE49-F238E27FC236}">
                  <a16:creationId xmlns:a16="http://schemas.microsoft.com/office/drawing/2014/main" id="{E9D65EA1-3010-FD80-A12A-582F9B0EA7B5}"/>
                </a:ext>
              </a:extLst>
            </p:cNvPr>
            <p:cNvSpPr/>
            <p:nvPr/>
          </p:nvSpPr>
          <p:spPr>
            <a:xfrm>
              <a:off x="5501993" y="3031764"/>
              <a:ext cx="293382" cy="516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Rectangle 27">
              <a:extLst>
                <a:ext uri="{FF2B5EF4-FFF2-40B4-BE49-F238E27FC236}">
                  <a16:creationId xmlns:a16="http://schemas.microsoft.com/office/drawing/2014/main" id="{0BBBD6C3-8AF5-A1EA-095F-93264DD280E2}"/>
                </a:ext>
              </a:extLst>
            </p:cNvPr>
            <p:cNvSpPr/>
            <p:nvPr/>
          </p:nvSpPr>
          <p:spPr>
            <a:xfrm>
              <a:off x="5501993" y="2461741"/>
              <a:ext cx="293382" cy="5734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Rectangle 28">
              <a:extLst>
                <a:ext uri="{FF2B5EF4-FFF2-40B4-BE49-F238E27FC236}">
                  <a16:creationId xmlns:a16="http://schemas.microsoft.com/office/drawing/2014/main" id="{6B8987CD-6870-C33A-665F-72C2EA7F8634}"/>
                </a:ext>
              </a:extLst>
            </p:cNvPr>
            <p:cNvSpPr/>
            <p:nvPr/>
          </p:nvSpPr>
          <p:spPr>
            <a:xfrm>
              <a:off x="5501993" y="2074911"/>
              <a:ext cx="293382" cy="3918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6" name="Arrow: Right 45">
              <a:extLst>
                <a:ext uri="{FF2B5EF4-FFF2-40B4-BE49-F238E27FC236}">
                  <a16:creationId xmlns:a16="http://schemas.microsoft.com/office/drawing/2014/main" id="{95074ABE-DC1D-4EA9-EC94-8E250BA27B4C}"/>
                </a:ext>
              </a:extLst>
            </p:cNvPr>
            <p:cNvSpPr/>
            <p:nvPr/>
          </p:nvSpPr>
          <p:spPr>
            <a:xfrm rot="20916041">
              <a:off x="4015264" y="5276374"/>
              <a:ext cx="1209120" cy="4683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Summe</a:t>
              </a:r>
            </a:p>
          </p:txBody>
        </p:sp>
      </p:grpSp>
      <p:grpSp>
        <p:nvGrpSpPr>
          <p:cNvPr id="10" name="Group 9">
            <a:extLst>
              <a:ext uri="{FF2B5EF4-FFF2-40B4-BE49-F238E27FC236}">
                <a16:creationId xmlns:a16="http://schemas.microsoft.com/office/drawing/2014/main" id="{315645AF-7C64-19D2-BD3D-02144325EDD7}"/>
              </a:ext>
            </a:extLst>
          </p:cNvPr>
          <p:cNvGrpSpPr/>
          <p:nvPr/>
        </p:nvGrpSpPr>
        <p:grpSpPr>
          <a:xfrm>
            <a:off x="9030671" y="3355667"/>
            <a:ext cx="2537929" cy="2958378"/>
            <a:chOff x="9030671" y="3355667"/>
            <a:chExt cx="2537929" cy="2958378"/>
          </a:xfrm>
        </p:grpSpPr>
        <p:pic>
          <p:nvPicPr>
            <p:cNvPr id="43" name="Picture 42">
              <a:extLst>
                <a:ext uri="{FF2B5EF4-FFF2-40B4-BE49-F238E27FC236}">
                  <a16:creationId xmlns:a16="http://schemas.microsoft.com/office/drawing/2014/main" id="{49E67736-4699-D91B-E559-41DC074A487D}"/>
                </a:ext>
              </a:extLst>
            </p:cNvPr>
            <p:cNvPicPr>
              <a:picLocks noChangeAspect="1"/>
            </p:cNvPicPr>
            <p:nvPr/>
          </p:nvPicPr>
          <p:blipFill>
            <a:blip r:embed="rId2"/>
            <a:stretch>
              <a:fillRect/>
            </a:stretch>
          </p:blipFill>
          <p:spPr>
            <a:xfrm>
              <a:off x="9759101" y="3355667"/>
              <a:ext cx="1754387" cy="2450195"/>
            </a:xfrm>
            <a:prstGeom prst="rect">
              <a:avLst/>
            </a:prstGeom>
            <a:ln>
              <a:noFill/>
            </a:ln>
            <a:effectLst>
              <a:outerShdw blurRad="292100" dist="139700" dir="2700000" algn="tl" rotWithShape="0">
                <a:srgbClr val="333333">
                  <a:alpha val="65000"/>
                </a:srgbClr>
              </a:outerShdw>
            </a:effectLst>
          </p:spPr>
        </p:pic>
        <p:cxnSp>
          <p:nvCxnSpPr>
            <p:cNvPr id="45" name="Straight Arrow Connector 44">
              <a:extLst>
                <a:ext uri="{FF2B5EF4-FFF2-40B4-BE49-F238E27FC236}">
                  <a16:creationId xmlns:a16="http://schemas.microsoft.com/office/drawing/2014/main" id="{6B98FD4E-5D13-EBCC-E10D-DADDD445B095}"/>
                </a:ext>
              </a:extLst>
            </p:cNvPr>
            <p:cNvCxnSpPr/>
            <p:nvPr/>
          </p:nvCxnSpPr>
          <p:spPr>
            <a:xfrm flipV="1">
              <a:off x="9030671" y="4930597"/>
              <a:ext cx="648588" cy="9927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919B063-DE10-9BCB-3D38-7B6631E23F6A}"/>
                </a:ext>
              </a:extLst>
            </p:cNvPr>
            <p:cNvSpPr txBox="1"/>
            <p:nvPr/>
          </p:nvSpPr>
          <p:spPr>
            <a:xfrm>
              <a:off x="9703987" y="5944713"/>
              <a:ext cx="1864613" cy="369332"/>
            </a:xfrm>
            <a:prstGeom prst="rect">
              <a:avLst/>
            </a:prstGeom>
            <a:noFill/>
          </p:spPr>
          <p:txBody>
            <a:bodyPr wrap="none" rtlCol="0">
              <a:spAutoFit/>
            </a:bodyPr>
            <a:lstStyle/>
            <a:p>
              <a:r>
                <a:rPr lang="de-CH" dirty="0"/>
                <a:t>Rentenskala 44</a:t>
              </a:r>
            </a:p>
          </p:txBody>
        </p:sp>
      </p:grpSp>
    </p:spTree>
    <p:extLst>
      <p:ext uri="{BB962C8B-B14F-4D97-AF65-F5344CB8AC3E}">
        <p14:creationId xmlns:p14="http://schemas.microsoft.com/office/powerpoint/2010/main" val="157100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ppt_y"/>
                                          </p:val>
                                        </p:tav>
                                        <p:tav tm="100000">
                                          <p:val>
                                            <p:strVal val="#ppt_y"/>
                                          </p:val>
                                        </p:tav>
                                      </p:tavLst>
                                    </p:anim>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E9D68-3A59-7294-D5A2-0BC41D5AEE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5BDCCD-8D27-5420-B5D8-9A5281AA780E}"/>
              </a:ext>
            </a:extLst>
          </p:cNvPr>
          <p:cNvSpPr>
            <a:spLocks noGrp="1"/>
          </p:cNvSpPr>
          <p:nvPr>
            <p:ph type="title"/>
          </p:nvPr>
        </p:nvSpPr>
        <p:spPr/>
        <p:txBody>
          <a:bodyPr/>
          <a:lstStyle/>
          <a:p>
            <a:r>
              <a:rPr lang="de-CH" dirty="0"/>
              <a:t>Was ist mit Lücken?</a:t>
            </a:r>
          </a:p>
        </p:txBody>
      </p:sp>
      <p:sp>
        <p:nvSpPr>
          <p:cNvPr id="3" name="Content Placeholder 2">
            <a:extLst>
              <a:ext uri="{FF2B5EF4-FFF2-40B4-BE49-F238E27FC236}">
                <a16:creationId xmlns:a16="http://schemas.microsoft.com/office/drawing/2014/main" id="{EB07218F-CF6B-5D30-4C87-88439D46BA82}"/>
              </a:ext>
            </a:extLst>
          </p:cNvPr>
          <p:cNvSpPr>
            <a:spLocks noGrp="1"/>
          </p:cNvSpPr>
          <p:nvPr>
            <p:ph idx="1"/>
          </p:nvPr>
        </p:nvSpPr>
        <p:spPr>
          <a:xfrm>
            <a:off x="516099" y="1093304"/>
            <a:ext cx="4932723" cy="1847407"/>
          </a:xfrm>
        </p:spPr>
        <p:txBody>
          <a:bodyPr/>
          <a:lstStyle/>
          <a:p>
            <a:pPr marL="342900" indent="-342900">
              <a:buAutoNum type="arabicPeriod"/>
            </a:pPr>
            <a:r>
              <a:rPr lang="de-CH" dirty="0"/>
              <a:t>Alles bleibt gleich bis zum Schluss</a:t>
            </a:r>
          </a:p>
          <a:p>
            <a:pPr marL="342900" indent="-342900">
              <a:buAutoNum type="arabicPeriod"/>
            </a:pPr>
            <a:r>
              <a:rPr lang="de-CH" dirty="0"/>
              <a:t>Gibt es fehlende Beitragsjahre, dann wird von der ermittelten Rente wird für jedes Jahr 1/44 abgezogen (= – 2.237 %)</a:t>
            </a:r>
          </a:p>
          <a:p>
            <a:pPr marL="342900" indent="-342900">
              <a:buAutoNum type="arabicPeriod"/>
            </a:pPr>
            <a:r>
              <a:rPr lang="de-CH" dirty="0"/>
              <a:t>Das heisst, selbst wenn man das Lebenssalär von 3.8 Millionen (für eine maximale AHV-Rente) in nur einem Jahr verdient hätte, bekommt man nur ~57.- (=2’520 / 44) weil 43 Jahre fehlen.</a:t>
            </a:r>
          </a:p>
        </p:txBody>
      </p:sp>
      <p:sp>
        <p:nvSpPr>
          <p:cNvPr id="4" name="Slide Number Placeholder 3">
            <a:extLst>
              <a:ext uri="{FF2B5EF4-FFF2-40B4-BE49-F238E27FC236}">
                <a16:creationId xmlns:a16="http://schemas.microsoft.com/office/drawing/2014/main" id="{FCC5CCDC-7CC2-3537-674A-E17957AA4932}"/>
              </a:ext>
            </a:extLst>
          </p:cNvPr>
          <p:cNvSpPr>
            <a:spLocks noGrp="1"/>
          </p:cNvSpPr>
          <p:nvPr>
            <p:ph type="sldNum" sz="quarter" idx="12"/>
          </p:nvPr>
        </p:nvSpPr>
        <p:spPr/>
        <p:txBody>
          <a:bodyPr/>
          <a:lstStyle/>
          <a:p>
            <a:fld id="{5A33CB2A-1702-4C1D-9CC4-8D472D39F19E}" type="slidenum">
              <a:rPr lang="en-US" smtClean="0"/>
              <a:t>17</a:t>
            </a:fld>
            <a:endParaRPr lang="en-US"/>
          </a:p>
        </p:txBody>
      </p:sp>
      <p:grpSp>
        <p:nvGrpSpPr>
          <p:cNvPr id="15" name="Group 14">
            <a:extLst>
              <a:ext uri="{FF2B5EF4-FFF2-40B4-BE49-F238E27FC236}">
                <a16:creationId xmlns:a16="http://schemas.microsoft.com/office/drawing/2014/main" id="{DD8CB9E5-5E90-266F-C1A0-E82E73FE32C5}"/>
              </a:ext>
            </a:extLst>
          </p:cNvPr>
          <p:cNvGrpSpPr/>
          <p:nvPr/>
        </p:nvGrpSpPr>
        <p:grpSpPr>
          <a:xfrm>
            <a:off x="1459897" y="2523630"/>
            <a:ext cx="10108703" cy="3790415"/>
            <a:chOff x="1459897" y="2523630"/>
            <a:chExt cx="10108703" cy="3790415"/>
          </a:xfrm>
        </p:grpSpPr>
        <p:sp>
          <p:nvSpPr>
            <p:cNvPr id="5" name="Rectangle 4">
              <a:extLst>
                <a:ext uri="{FF2B5EF4-FFF2-40B4-BE49-F238E27FC236}">
                  <a16:creationId xmlns:a16="http://schemas.microsoft.com/office/drawing/2014/main" id="{76D3924C-E7BA-11C2-A043-EC36AF6DCA94}"/>
                </a:ext>
              </a:extLst>
            </p:cNvPr>
            <p:cNvSpPr/>
            <p:nvPr/>
          </p:nvSpPr>
          <p:spPr>
            <a:xfrm>
              <a:off x="1459897" y="5916942"/>
              <a:ext cx="293382" cy="2644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Rectangle 12">
              <a:extLst>
                <a:ext uri="{FF2B5EF4-FFF2-40B4-BE49-F238E27FC236}">
                  <a16:creationId xmlns:a16="http://schemas.microsoft.com/office/drawing/2014/main" id="{F86B0D21-6297-34AA-2C96-7707E18088E3}"/>
                </a:ext>
              </a:extLst>
            </p:cNvPr>
            <p:cNvSpPr/>
            <p:nvPr/>
          </p:nvSpPr>
          <p:spPr>
            <a:xfrm>
              <a:off x="1752171" y="5767202"/>
              <a:ext cx="293382" cy="414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6" name="Rectangle 15">
              <a:extLst>
                <a:ext uri="{FF2B5EF4-FFF2-40B4-BE49-F238E27FC236}">
                  <a16:creationId xmlns:a16="http://schemas.microsoft.com/office/drawing/2014/main" id="{8D22363E-8AB7-0515-B430-754D0AD232A2}"/>
                </a:ext>
              </a:extLst>
            </p:cNvPr>
            <p:cNvSpPr/>
            <p:nvPr/>
          </p:nvSpPr>
          <p:spPr>
            <a:xfrm>
              <a:off x="2050708" y="5607905"/>
              <a:ext cx="293382" cy="5734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Rectangle 16">
              <a:extLst>
                <a:ext uri="{FF2B5EF4-FFF2-40B4-BE49-F238E27FC236}">
                  <a16:creationId xmlns:a16="http://schemas.microsoft.com/office/drawing/2014/main" id="{3A8D7C3A-95B3-C3ED-E818-9E0392385CF1}"/>
                </a:ext>
              </a:extLst>
            </p:cNvPr>
            <p:cNvSpPr/>
            <p:nvPr/>
          </p:nvSpPr>
          <p:spPr>
            <a:xfrm>
              <a:off x="2344090" y="5537813"/>
              <a:ext cx="293382" cy="6435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9" name="Rectangle 18">
              <a:extLst>
                <a:ext uri="{FF2B5EF4-FFF2-40B4-BE49-F238E27FC236}">
                  <a16:creationId xmlns:a16="http://schemas.microsoft.com/office/drawing/2014/main" id="{242C1C38-6AD9-5F43-5AF3-67FBEFB7746B}"/>
                </a:ext>
              </a:extLst>
            </p:cNvPr>
            <p:cNvSpPr/>
            <p:nvPr/>
          </p:nvSpPr>
          <p:spPr>
            <a:xfrm>
              <a:off x="2930854" y="5665252"/>
              <a:ext cx="293382" cy="516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0" name="Rectangle 19">
              <a:extLst>
                <a:ext uri="{FF2B5EF4-FFF2-40B4-BE49-F238E27FC236}">
                  <a16:creationId xmlns:a16="http://schemas.microsoft.com/office/drawing/2014/main" id="{98D4060D-AB8B-46D1-3C6B-EADA920FBFD8}"/>
                </a:ext>
              </a:extLst>
            </p:cNvPr>
            <p:cNvSpPr/>
            <p:nvPr/>
          </p:nvSpPr>
          <p:spPr>
            <a:xfrm>
              <a:off x="3224236" y="5607905"/>
              <a:ext cx="293382" cy="5734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1" name="Rectangle 20">
              <a:extLst>
                <a:ext uri="{FF2B5EF4-FFF2-40B4-BE49-F238E27FC236}">
                  <a16:creationId xmlns:a16="http://schemas.microsoft.com/office/drawing/2014/main" id="{65CB099F-1582-DEC8-B782-FCF28B51FE82}"/>
                </a:ext>
              </a:extLst>
            </p:cNvPr>
            <p:cNvSpPr/>
            <p:nvPr/>
          </p:nvSpPr>
          <p:spPr>
            <a:xfrm>
              <a:off x="3517618" y="5789505"/>
              <a:ext cx="293382" cy="3918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2" name="Rectangle 21">
              <a:extLst>
                <a:ext uri="{FF2B5EF4-FFF2-40B4-BE49-F238E27FC236}">
                  <a16:creationId xmlns:a16="http://schemas.microsoft.com/office/drawing/2014/main" id="{3CE60BEC-A322-D6BE-2570-09FE277401D5}"/>
                </a:ext>
              </a:extLst>
            </p:cNvPr>
            <p:cNvSpPr/>
            <p:nvPr/>
          </p:nvSpPr>
          <p:spPr>
            <a:xfrm>
              <a:off x="5501993" y="5913544"/>
              <a:ext cx="293382" cy="26443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Rectangle 22">
              <a:extLst>
                <a:ext uri="{FF2B5EF4-FFF2-40B4-BE49-F238E27FC236}">
                  <a16:creationId xmlns:a16="http://schemas.microsoft.com/office/drawing/2014/main" id="{C78E9397-0E6B-0ADA-FDA0-5E00EF7942FD}"/>
                </a:ext>
              </a:extLst>
            </p:cNvPr>
            <p:cNvSpPr/>
            <p:nvPr/>
          </p:nvSpPr>
          <p:spPr>
            <a:xfrm>
              <a:off x="5501993" y="5499369"/>
              <a:ext cx="293382" cy="414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Rectangle 23">
              <a:extLst>
                <a:ext uri="{FF2B5EF4-FFF2-40B4-BE49-F238E27FC236}">
                  <a16:creationId xmlns:a16="http://schemas.microsoft.com/office/drawing/2014/main" id="{7F4ED995-CBCC-EAEE-37EC-CDB736B79AD3}"/>
                </a:ext>
              </a:extLst>
            </p:cNvPr>
            <p:cNvSpPr/>
            <p:nvPr/>
          </p:nvSpPr>
          <p:spPr>
            <a:xfrm>
              <a:off x="5501993" y="4930597"/>
              <a:ext cx="293382" cy="5734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Rectangle 24">
              <a:extLst>
                <a:ext uri="{FF2B5EF4-FFF2-40B4-BE49-F238E27FC236}">
                  <a16:creationId xmlns:a16="http://schemas.microsoft.com/office/drawing/2014/main" id="{277C2FB8-E2C4-E108-6605-FD7A8E9FB3C1}"/>
                </a:ext>
              </a:extLst>
            </p:cNvPr>
            <p:cNvSpPr/>
            <p:nvPr/>
          </p:nvSpPr>
          <p:spPr>
            <a:xfrm>
              <a:off x="5501993" y="4287033"/>
              <a:ext cx="293382" cy="6435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7" name="Rectangle 26">
              <a:extLst>
                <a:ext uri="{FF2B5EF4-FFF2-40B4-BE49-F238E27FC236}">
                  <a16:creationId xmlns:a16="http://schemas.microsoft.com/office/drawing/2014/main" id="{4B3250ED-2FDD-FAA4-C9A6-7A658D9FAB56}"/>
                </a:ext>
              </a:extLst>
            </p:cNvPr>
            <p:cNvSpPr/>
            <p:nvPr/>
          </p:nvSpPr>
          <p:spPr>
            <a:xfrm>
              <a:off x="5501993" y="3775170"/>
              <a:ext cx="293382" cy="516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8" name="Rectangle 27">
              <a:extLst>
                <a:ext uri="{FF2B5EF4-FFF2-40B4-BE49-F238E27FC236}">
                  <a16:creationId xmlns:a16="http://schemas.microsoft.com/office/drawing/2014/main" id="{AA21B5A6-3E6C-AF6A-5071-1DC18191AE74}"/>
                </a:ext>
              </a:extLst>
            </p:cNvPr>
            <p:cNvSpPr/>
            <p:nvPr/>
          </p:nvSpPr>
          <p:spPr>
            <a:xfrm>
              <a:off x="5501993" y="3205147"/>
              <a:ext cx="293382" cy="5734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9" name="Rectangle 28">
              <a:extLst>
                <a:ext uri="{FF2B5EF4-FFF2-40B4-BE49-F238E27FC236}">
                  <a16:creationId xmlns:a16="http://schemas.microsoft.com/office/drawing/2014/main" id="{AF6170FA-E32C-7710-C7EB-F9D7665BFA95}"/>
                </a:ext>
              </a:extLst>
            </p:cNvPr>
            <p:cNvSpPr/>
            <p:nvPr/>
          </p:nvSpPr>
          <p:spPr>
            <a:xfrm>
              <a:off x="5501993" y="2818317"/>
              <a:ext cx="293382" cy="3918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0" name="Rectangle 29">
              <a:extLst>
                <a:ext uri="{FF2B5EF4-FFF2-40B4-BE49-F238E27FC236}">
                  <a16:creationId xmlns:a16="http://schemas.microsoft.com/office/drawing/2014/main" id="{C49CE319-5156-AE0C-B1BE-894CB128E868}"/>
                </a:ext>
              </a:extLst>
            </p:cNvPr>
            <p:cNvSpPr/>
            <p:nvPr/>
          </p:nvSpPr>
          <p:spPr>
            <a:xfrm>
              <a:off x="7119641" y="5899563"/>
              <a:ext cx="293382" cy="2784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1" name="Rectangle 30">
              <a:extLst>
                <a:ext uri="{FF2B5EF4-FFF2-40B4-BE49-F238E27FC236}">
                  <a16:creationId xmlns:a16="http://schemas.microsoft.com/office/drawing/2014/main" id="{57C3A81A-8B26-E5CA-7B48-EA9E5D29AE2C}"/>
                </a:ext>
              </a:extLst>
            </p:cNvPr>
            <p:cNvSpPr/>
            <p:nvPr/>
          </p:nvSpPr>
          <p:spPr>
            <a:xfrm>
              <a:off x="7119641" y="5463490"/>
              <a:ext cx="293382" cy="4360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2" name="Rectangle 31">
              <a:extLst>
                <a:ext uri="{FF2B5EF4-FFF2-40B4-BE49-F238E27FC236}">
                  <a16:creationId xmlns:a16="http://schemas.microsoft.com/office/drawing/2014/main" id="{89ABAB93-B2CE-CEA5-645E-87DD42E3D9A4}"/>
                </a:ext>
              </a:extLst>
            </p:cNvPr>
            <p:cNvSpPr/>
            <p:nvPr/>
          </p:nvSpPr>
          <p:spPr>
            <a:xfrm>
              <a:off x="7119641" y="4864647"/>
              <a:ext cx="293382" cy="6037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3" name="Rectangle 32">
              <a:extLst>
                <a:ext uri="{FF2B5EF4-FFF2-40B4-BE49-F238E27FC236}">
                  <a16:creationId xmlns:a16="http://schemas.microsoft.com/office/drawing/2014/main" id="{5932FC73-FC78-2A2A-E9F1-0EC85E767E5D}"/>
                </a:ext>
              </a:extLst>
            </p:cNvPr>
            <p:cNvSpPr/>
            <p:nvPr/>
          </p:nvSpPr>
          <p:spPr>
            <a:xfrm>
              <a:off x="7119641" y="4187057"/>
              <a:ext cx="293382" cy="6775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5" name="Rectangle 34">
              <a:extLst>
                <a:ext uri="{FF2B5EF4-FFF2-40B4-BE49-F238E27FC236}">
                  <a16:creationId xmlns:a16="http://schemas.microsoft.com/office/drawing/2014/main" id="{4E6B169B-F9CF-C543-5E88-86357D690108}"/>
                </a:ext>
              </a:extLst>
            </p:cNvPr>
            <p:cNvSpPr/>
            <p:nvPr/>
          </p:nvSpPr>
          <p:spPr>
            <a:xfrm>
              <a:off x="7119641" y="3631137"/>
              <a:ext cx="293382" cy="54341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6" name="Rectangle 35">
              <a:extLst>
                <a:ext uri="{FF2B5EF4-FFF2-40B4-BE49-F238E27FC236}">
                  <a16:creationId xmlns:a16="http://schemas.microsoft.com/office/drawing/2014/main" id="{2FC915BF-06B9-AA72-A422-868186CEEB8A}"/>
                </a:ext>
              </a:extLst>
            </p:cNvPr>
            <p:cNvSpPr/>
            <p:nvPr/>
          </p:nvSpPr>
          <p:spPr>
            <a:xfrm>
              <a:off x="7119641" y="3030977"/>
              <a:ext cx="293382" cy="6037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7" name="Rectangle 36">
              <a:extLst>
                <a:ext uri="{FF2B5EF4-FFF2-40B4-BE49-F238E27FC236}">
                  <a16:creationId xmlns:a16="http://schemas.microsoft.com/office/drawing/2014/main" id="{ADAB7AE6-E769-C6F8-4F56-B5067702EDF1}"/>
                </a:ext>
              </a:extLst>
            </p:cNvPr>
            <p:cNvSpPr/>
            <p:nvPr/>
          </p:nvSpPr>
          <p:spPr>
            <a:xfrm>
              <a:off x="7119641" y="2623695"/>
              <a:ext cx="293382" cy="4125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9" name="Arrow: Right 38">
              <a:extLst>
                <a:ext uri="{FF2B5EF4-FFF2-40B4-BE49-F238E27FC236}">
                  <a16:creationId xmlns:a16="http://schemas.microsoft.com/office/drawing/2014/main" id="{B44B9293-9521-544E-D0B0-5ABD4E58BBCD}"/>
                </a:ext>
              </a:extLst>
            </p:cNvPr>
            <p:cNvSpPr/>
            <p:nvPr/>
          </p:nvSpPr>
          <p:spPr>
            <a:xfrm rot="20916041">
              <a:off x="5981723" y="2523630"/>
              <a:ext cx="951571" cy="4683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1.052</a:t>
              </a:r>
            </a:p>
          </p:txBody>
        </p:sp>
        <p:sp>
          <p:nvSpPr>
            <p:cNvPr id="40" name="Rectangle 39">
              <a:extLst>
                <a:ext uri="{FF2B5EF4-FFF2-40B4-BE49-F238E27FC236}">
                  <a16:creationId xmlns:a16="http://schemas.microsoft.com/office/drawing/2014/main" id="{931636CA-D083-47D4-23D7-FBDEA3BDE681}"/>
                </a:ext>
              </a:extLst>
            </p:cNvPr>
            <p:cNvSpPr/>
            <p:nvPr/>
          </p:nvSpPr>
          <p:spPr>
            <a:xfrm>
              <a:off x="8737289" y="6080779"/>
              <a:ext cx="293382" cy="97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41" name="Arrow: Right 40">
              <a:extLst>
                <a:ext uri="{FF2B5EF4-FFF2-40B4-BE49-F238E27FC236}">
                  <a16:creationId xmlns:a16="http://schemas.microsoft.com/office/drawing/2014/main" id="{2C2E173F-C7D0-E846-121D-2A1C81F2815C}"/>
                </a:ext>
              </a:extLst>
            </p:cNvPr>
            <p:cNvSpPr/>
            <p:nvPr/>
          </p:nvSpPr>
          <p:spPr>
            <a:xfrm rot="4533246">
              <a:off x="6715099" y="4061793"/>
              <a:ext cx="3108701" cy="4683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sym typeface="Symbol" panose="05050102010706020507" pitchFamily="18" charset="2"/>
                </a:rPr>
                <a:t> 44</a:t>
              </a:r>
              <a:endParaRPr lang="de-CH" dirty="0"/>
            </a:p>
          </p:txBody>
        </p:sp>
        <p:pic>
          <p:nvPicPr>
            <p:cNvPr id="43" name="Picture 42">
              <a:extLst>
                <a:ext uri="{FF2B5EF4-FFF2-40B4-BE49-F238E27FC236}">
                  <a16:creationId xmlns:a16="http://schemas.microsoft.com/office/drawing/2014/main" id="{D5023A41-7B93-05DA-DA2C-A733779BFB31}"/>
                </a:ext>
              </a:extLst>
            </p:cNvPr>
            <p:cNvPicPr>
              <a:picLocks noChangeAspect="1"/>
            </p:cNvPicPr>
            <p:nvPr/>
          </p:nvPicPr>
          <p:blipFill>
            <a:blip r:embed="rId3"/>
            <a:stretch>
              <a:fillRect/>
            </a:stretch>
          </p:blipFill>
          <p:spPr>
            <a:xfrm>
              <a:off x="9759101" y="3355667"/>
              <a:ext cx="1754387" cy="2450195"/>
            </a:xfrm>
            <a:prstGeom prst="rect">
              <a:avLst/>
            </a:prstGeom>
            <a:ln>
              <a:noFill/>
            </a:ln>
            <a:effectLst>
              <a:outerShdw blurRad="292100" dist="139700" dir="2700000" algn="tl" rotWithShape="0">
                <a:srgbClr val="333333">
                  <a:alpha val="65000"/>
                </a:srgbClr>
              </a:outerShdw>
            </a:effectLst>
          </p:spPr>
        </p:pic>
        <p:cxnSp>
          <p:nvCxnSpPr>
            <p:cNvPr id="45" name="Straight Arrow Connector 44">
              <a:extLst>
                <a:ext uri="{FF2B5EF4-FFF2-40B4-BE49-F238E27FC236}">
                  <a16:creationId xmlns:a16="http://schemas.microsoft.com/office/drawing/2014/main" id="{007EE07D-32E6-280D-D3F8-57F84C0D7211}"/>
                </a:ext>
              </a:extLst>
            </p:cNvPr>
            <p:cNvCxnSpPr/>
            <p:nvPr/>
          </p:nvCxnSpPr>
          <p:spPr>
            <a:xfrm flipV="1">
              <a:off x="9030671" y="4930597"/>
              <a:ext cx="648588" cy="99271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Arrow: Right 45">
              <a:extLst>
                <a:ext uri="{FF2B5EF4-FFF2-40B4-BE49-F238E27FC236}">
                  <a16:creationId xmlns:a16="http://schemas.microsoft.com/office/drawing/2014/main" id="{B0C4875A-437F-774A-B3F1-CEAD80082C32}"/>
                </a:ext>
              </a:extLst>
            </p:cNvPr>
            <p:cNvSpPr/>
            <p:nvPr/>
          </p:nvSpPr>
          <p:spPr>
            <a:xfrm rot="20916041">
              <a:off x="4015264" y="5276374"/>
              <a:ext cx="1209120" cy="46835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dirty="0"/>
                <a:t>Summe</a:t>
              </a:r>
            </a:p>
          </p:txBody>
        </p:sp>
        <p:sp>
          <p:nvSpPr>
            <p:cNvPr id="10" name="TextBox 9">
              <a:extLst>
                <a:ext uri="{FF2B5EF4-FFF2-40B4-BE49-F238E27FC236}">
                  <a16:creationId xmlns:a16="http://schemas.microsoft.com/office/drawing/2014/main" id="{8E05B610-994E-0C34-3C4F-3826AC4DFB6A}"/>
                </a:ext>
              </a:extLst>
            </p:cNvPr>
            <p:cNvSpPr txBox="1"/>
            <p:nvPr/>
          </p:nvSpPr>
          <p:spPr>
            <a:xfrm>
              <a:off x="9703987" y="5944713"/>
              <a:ext cx="1864613" cy="369332"/>
            </a:xfrm>
            <a:prstGeom prst="rect">
              <a:avLst/>
            </a:prstGeom>
            <a:noFill/>
          </p:spPr>
          <p:txBody>
            <a:bodyPr wrap="none" rtlCol="0">
              <a:spAutoFit/>
            </a:bodyPr>
            <a:lstStyle/>
            <a:p>
              <a:r>
                <a:rPr lang="de-CH" dirty="0"/>
                <a:t>Rentenskala 44</a:t>
              </a:r>
            </a:p>
          </p:txBody>
        </p:sp>
      </p:grpSp>
      <p:sp>
        <p:nvSpPr>
          <p:cNvPr id="11" name="Rectangle: Rounded Corners 10">
            <a:extLst>
              <a:ext uri="{FF2B5EF4-FFF2-40B4-BE49-F238E27FC236}">
                <a16:creationId xmlns:a16="http://schemas.microsoft.com/office/drawing/2014/main" id="{7E5783A2-7926-4D51-ABDE-63DD01BE5385}"/>
              </a:ext>
            </a:extLst>
          </p:cNvPr>
          <p:cNvSpPr/>
          <p:nvPr/>
        </p:nvSpPr>
        <p:spPr>
          <a:xfrm>
            <a:off x="5526665" y="612109"/>
            <a:ext cx="3479333" cy="122630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de-CH" b="1" dirty="0"/>
              <a:t>Faustregel</a:t>
            </a:r>
          </a:p>
          <a:p>
            <a:pPr algn="ctr"/>
            <a:r>
              <a:rPr lang="de-CH" dirty="0"/>
              <a:t>5 Jahre Lücke bedeuten ca. 10% weniger AHV-Rente .</a:t>
            </a:r>
          </a:p>
        </p:txBody>
      </p:sp>
      <p:grpSp>
        <p:nvGrpSpPr>
          <p:cNvPr id="18" name="Group 17">
            <a:extLst>
              <a:ext uri="{FF2B5EF4-FFF2-40B4-BE49-F238E27FC236}">
                <a16:creationId xmlns:a16="http://schemas.microsoft.com/office/drawing/2014/main" id="{26C4A319-07D9-9C25-8E18-D51B35455131}"/>
              </a:ext>
            </a:extLst>
          </p:cNvPr>
          <p:cNvGrpSpPr/>
          <p:nvPr/>
        </p:nvGrpSpPr>
        <p:grpSpPr>
          <a:xfrm>
            <a:off x="2344090" y="1236607"/>
            <a:ext cx="9276726" cy="4301206"/>
            <a:chOff x="2344090" y="1236607"/>
            <a:chExt cx="9276726" cy="4301206"/>
          </a:xfrm>
        </p:grpSpPr>
        <p:sp>
          <p:nvSpPr>
            <p:cNvPr id="6" name="Lightning Bolt 5">
              <a:extLst>
                <a:ext uri="{FF2B5EF4-FFF2-40B4-BE49-F238E27FC236}">
                  <a16:creationId xmlns:a16="http://schemas.microsoft.com/office/drawing/2014/main" id="{6B3B370B-68BF-8F6B-60E0-A6AF7E2F01C1}"/>
                </a:ext>
              </a:extLst>
            </p:cNvPr>
            <p:cNvSpPr/>
            <p:nvPr/>
          </p:nvSpPr>
          <p:spPr>
            <a:xfrm rot="1879030">
              <a:off x="2344090" y="4787590"/>
              <a:ext cx="761693" cy="750223"/>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TextBox 6">
              <a:extLst>
                <a:ext uri="{FF2B5EF4-FFF2-40B4-BE49-F238E27FC236}">
                  <a16:creationId xmlns:a16="http://schemas.microsoft.com/office/drawing/2014/main" id="{90CD5782-C76D-08D0-B5EA-386241C35A07}"/>
                </a:ext>
              </a:extLst>
            </p:cNvPr>
            <p:cNvSpPr txBox="1"/>
            <p:nvPr/>
          </p:nvSpPr>
          <p:spPr>
            <a:xfrm>
              <a:off x="9679259" y="2188901"/>
              <a:ext cx="1941557" cy="923330"/>
            </a:xfrm>
            <a:prstGeom prst="rect">
              <a:avLst/>
            </a:prstGeom>
            <a:noFill/>
          </p:spPr>
          <p:txBody>
            <a:bodyPr wrap="none" rtlCol="0">
              <a:spAutoFit/>
            </a:bodyPr>
            <a:lstStyle/>
            <a:p>
              <a:pPr algn="ctr"/>
              <a:r>
                <a:rPr lang="de-CH" dirty="0"/>
                <a:t>Ermittelte Rente</a:t>
              </a:r>
            </a:p>
            <a:p>
              <a:pPr algn="ctr"/>
              <a:r>
                <a:rPr lang="de-CH" dirty="0"/>
                <a:t>Minus</a:t>
              </a:r>
            </a:p>
            <a:p>
              <a:pPr algn="ctr"/>
              <a:r>
                <a:rPr lang="de-CH" b="1" dirty="0"/>
                <a:t>2</a:t>
              </a:r>
              <a:r>
                <a:rPr lang="de-CH" dirty="0"/>
                <a:t> x ~2.2 %</a:t>
              </a:r>
            </a:p>
          </p:txBody>
        </p:sp>
        <p:sp>
          <p:nvSpPr>
            <p:cNvPr id="8" name="Lightning Bolt 7">
              <a:extLst>
                <a:ext uri="{FF2B5EF4-FFF2-40B4-BE49-F238E27FC236}">
                  <a16:creationId xmlns:a16="http://schemas.microsoft.com/office/drawing/2014/main" id="{B0503E64-4022-98C1-1DFA-1B6671B6786A}"/>
                </a:ext>
              </a:extLst>
            </p:cNvPr>
            <p:cNvSpPr/>
            <p:nvPr/>
          </p:nvSpPr>
          <p:spPr>
            <a:xfrm rot="1879030">
              <a:off x="10161096" y="1236607"/>
              <a:ext cx="761693" cy="750223"/>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Box 8">
              <a:extLst>
                <a:ext uri="{FF2B5EF4-FFF2-40B4-BE49-F238E27FC236}">
                  <a16:creationId xmlns:a16="http://schemas.microsoft.com/office/drawing/2014/main" id="{0C6AC560-E20F-F181-1870-11E7EA6179F8}"/>
                </a:ext>
              </a:extLst>
            </p:cNvPr>
            <p:cNvSpPr txBox="1"/>
            <p:nvPr/>
          </p:nvSpPr>
          <p:spPr>
            <a:xfrm>
              <a:off x="2890230" y="4996098"/>
              <a:ext cx="1378904" cy="369332"/>
            </a:xfrm>
            <a:prstGeom prst="rect">
              <a:avLst/>
            </a:prstGeom>
            <a:noFill/>
          </p:spPr>
          <p:txBody>
            <a:bodyPr wrap="none" rtlCol="0">
              <a:spAutoFit/>
            </a:bodyPr>
            <a:lstStyle/>
            <a:p>
              <a:r>
                <a:rPr lang="de-CH" b="1" dirty="0"/>
                <a:t>2</a:t>
              </a:r>
              <a:r>
                <a:rPr lang="de-CH" dirty="0"/>
                <a:t> Fehljahre</a:t>
              </a:r>
            </a:p>
          </p:txBody>
        </p:sp>
        <p:sp>
          <p:nvSpPr>
            <p:cNvPr id="12" name="Lightning Bolt 11">
              <a:extLst>
                <a:ext uri="{FF2B5EF4-FFF2-40B4-BE49-F238E27FC236}">
                  <a16:creationId xmlns:a16="http://schemas.microsoft.com/office/drawing/2014/main" id="{E66F674E-7C33-6F2F-A7DC-778484373027}"/>
                </a:ext>
              </a:extLst>
            </p:cNvPr>
            <p:cNvSpPr/>
            <p:nvPr/>
          </p:nvSpPr>
          <p:spPr>
            <a:xfrm rot="1879030">
              <a:off x="8023728" y="3032360"/>
              <a:ext cx="761693" cy="750223"/>
            </a:xfrm>
            <a:prstGeom prst="lightningBol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TextBox 13">
              <a:extLst>
                <a:ext uri="{FF2B5EF4-FFF2-40B4-BE49-F238E27FC236}">
                  <a16:creationId xmlns:a16="http://schemas.microsoft.com/office/drawing/2014/main" id="{C9662DF9-5284-5C7E-8AB8-2EC206570179}"/>
                </a:ext>
              </a:extLst>
            </p:cNvPr>
            <p:cNvSpPr txBox="1"/>
            <p:nvPr/>
          </p:nvSpPr>
          <p:spPr>
            <a:xfrm>
              <a:off x="8345259" y="3863891"/>
              <a:ext cx="1118369" cy="646331"/>
            </a:xfrm>
            <a:prstGeom prst="rect">
              <a:avLst/>
            </a:prstGeom>
            <a:noFill/>
          </p:spPr>
          <p:txBody>
            <a:bodyPr wrap="square" rtlCol="0">
              <a:spAutoFit/>
            </a:bodyPr>
            <a:lstStyle/>
            <a:p>
              <a:r>
                <a:rPr lang="de-CH" b="1" dirty="0"/>
                <a:t>44! </a:t>
              </a:r>
            </a:p>
            <a:p>
              <a:r>
                <a:rPr lang="de-CH" b="1" dirty="0"/>
                <a:t>Nicht 42</a:t>
              </a:r>
              <a:endParaRPr lang="de-CH" dirty="0"/>
            </a:p>
          </p:txBody>
        </p:sp>
      </p:grpSp>
    </p:spTree>
    <p:extLst>
      <p:ext uri="{BB962C8B-B14F-4D97-AF65-F5344CB8AC3E}">
        <p14:creationId xmlns:p14="http://schemas.microsoft.com/office/powerpoint/2010/main" val="159057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88D6C-2669-911A-9111-206C127DFFD2}"/>
              </a:ext>
            </a:extLst>
          </p:cNvPr>
          <p:cNvSpPr>
            <a:spLocks noGrp="1"/>
          </p:cNvSpPr>
          <p:nvPr>
            <p:ph type="title"/>
          </p:nvPr>
        </p:nvSpPr>
        <p:spPr/>
        <p:txBody>
          <a:bodyPr/>
          <a:lstStyle/>
          <a:p>
            <a:r>
              <a:rPr lang="de-DE" dirty="0"/>
              <a:t>Wo bekommt man Auskunft?</a:t>
            </a:r>
            <a:endParaRPr lang="de-CH" dirty="0"/>
          </a:p>
        </p:txBody>
      </p:sp>
      <p:pic>
        <p:nvPicPr>
          <p:cNvPr id="6" name="Content Placeholder 5">
            <a:extLst>
              <a:ext uri="{FF2B5EF4-FFF2-40B4-BE49-F238E27FC236}">
                <a16:creationId xmlns:a16="http://schemas.microsoft.com/office/drawing/2014/main" id="{9B567803-95A1-17A3-BA32-408A545E8928}"/>
              </a:ext>
            </a:extLst>
          </p:cNvPr>
          <p:cNvPicPr>
            <a:picLocks noGrp="1" noChangeAspect="1"/>
          </p:cNvPicPr>
          <p:nvPr>
            <p:ph idx="1"/>
          </p:nvPr>
        </p:nvPicPr>
        <p:blipFill>
          <a:blip r:embed="rId2"/>
          <a:stretch>
            <a:fillRect/>
          </a:stretch>
        </p:blipFill>
        <p:spPr>
          <a:xfrm>
            <a:off x="1438585" y="1093788"/>
            <a:ext cx="9314831" cy="5219700"/>
          </a:xfrm>
          <a:prstGeom prst="rect">
            <a:avLst/>
          </a:prstGeom>
          <a:ln>
            <a:noFill/>
          </a:ln>
          <a:effectLst>
            <a:outerShdw blurRad="292100" dist="139700" dir="2700000" algn="tl" rotWithShape="0">
              <a:srgbClr val="333333">
                <a:alpha val="65000"/>
              </a:srgbClr>
            </a:outerShdw>
          </a:effectLst>
        </p:spPr>
      </p:pic>
      <p:sp>
        <p:nvSpPr>
          <p:cNvPr id="4" name="Slide Number Placeholder 3">
            <a:extLst>
              <a:ext uri="{FF2B5EF4-FFF2-40B4-BE49-F238E27FC236}">
                <a16:creationId xmlns:a16="http://schemas.microsoft.com/office/drawing/2014/main" id="{1A3B6A17-DD8B-EDBC-6D76-567FA6373AB4}"/>
              </a:ext>
            </a:extLst>
          </p:cNvPr>
          <p:cNvSpPr>
            <a:spLocks noGrp="1"/>
          </p:cNvSpPr>
          <p:nvPr>
            <p:ph type="sldNum" sz="quarter" idx="12"/>
          </p:nvPr>
        </p:nvSpPr>
        <p:spPr/>
        <p:txBody>
          <a:bodyPr/>
          <a:lstStyle/>
          <a:p>
            <a:fld id="{5A33CB2A-1702-4C1D-9CC4-8D472D39F19E}" type="slidenum">
              <a:rPr lang="en-US" smtClean="0"/>
              <a:t>18</a:t>
            </a:fld>
            <a:endParaRPr lang="en-US"/>
          </a:p>
        </p:txBody>
      </p:sp>
      <p:sp>
        <p:nvSpPr>
          <p:cNvPr id="7" name="TextBox 6">
            <a:extLst>
              <a:ext uri="{FF2B5EF4-FFF2-40B4-BE49-F238E27FC236}">
                <a16:creationId xmlns:a16="http://schemas.microsoft.com/office/drawing/2014/main" id="{3F9E8A10-B504-2367-3458-357ED804D9B9}"/>
              </a:ext>
            </a:extLst>
          </p:cNvPr>
          <p:cNvSpPr txBox="1"/>
          <p:nvPr/>
        </p:nvSpPr>
        <p:spPr>
          <a:xfrm>
            <a:off x="3115083" y="1109006"/>
            <a:ext cx="7638331" cy="338554"/>
          </a:xfrm>
          <a:prstGeom prst="rect">
            <a:avLst/>
          </a:prstGeom>
          <a:noFill/>
          <a:ln>
            <a:solidFill>
              <a:srgbClr val="000000"/>
            </a:solidFill>
          </a:ln>
        </p:spPr>
        <p:txBody>
          <a:bodyPr wrap="square" rtlCol="0">
            <a:spAutoFit/>
          </a:bodyPr>
          <a:lstStyle/>
          <a:p>
            <a:r>
              <a:rPr lang="de-CH" sz="1600" dirty="0"/>
              <a:t>https://www.ahv-iv.ch/de/Formulare/Bestellung-Kontoauszug/Schweiz</a:t>
            </a:r>
          </a:p>
        </p:txBody>
      </p:sp>
      <p:grpSp>
        <p:nvGrpSpPr>
          <p:cNvPr id="12" name="Group 11">
            <a:extLst>
              <a:ext uri="{FF2B5EF4-FFF2-40B4-BE49-F238E27FC236}">
                <a16:creationId xmlns:a16="http://schemas.microsoft.com/office/drawing/2014/main" id="{37C1AEFA-EA81-3D5A-7780-8A49091349A0}"/>
              </a:ext>
            </a:extLst>
          </p:cNvPr>
          <p:cNvGrpSpPr/>
          <p:nvPr/>
        </p:nvGrpSpPr>
        <p:grpSpPr>
          <a:xfrm rot="1271662">
            <a:off x="10088677" y="3014189"/>
            <a:ext cx="1889357" cy="829621"/>
            <a:chOff x="8665605" y="1580519"/>
            <a:chExt cx="1889357" cy="829621"/>
          </a:xfrm>
        </p:grpSpPr>
        <p:sp>
          <p:nvSpPr>
            <p:cNvPr id="11" name="Rectangle: Rounded Corners 10">
              <a:extLst>
                <a:ext uri="{FF2B5EF4-FFF2-40B4-BE49-F238E27FC236}">
                  <a16:creationId xmlns:a16="http://schemas.microsoft.com/office/drawing/2014/main" id="{8A901117-F4DD-0FA0-BB61-F1F480E4032C}"/>
                </a:ext>
              </a:extLst>
            </p:cNvPr>
            <p:cNvSpPr/>
            <p:nvPr/>
          </p:nvSpPr>
          <p:spPr>
            <a:xfrm>
              <a:off x="8665605" y="1580519"/>
              <a:ext cx="1889357" cy="829621"/>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de-CH"/>
            </a:p>
          </p:txBody>
        </p:sp>
        <p:grpSp>
          <p:nvGrpSpPr>
            <p:cNvPr id="10" name="Group 9">
              <a:extLst>
                <a:ext uri="{FF2B5EF4-FFF2-40B4-BE49-F238E27FC236}">
                  <a16:creationId xmlns:a16="http://schemas.microsoft.com/office/drawing/2014/main" id="{4EAE7BBA-2CE6-ACC3-57FD-985823A8492A}"/>
                </a:ext>
              </a:extLst>
            </p:cNvPr>
            <p:cNvGrpSpPr/>
            <p:nvPr/>
          </p:nvGrpSpPr>
          <p:grpSpPr>
            <a:xfrm>
              <a:off x="8804885" y="1675190"/>
              <a:ext cx="1579828" cy="646331"/>
              <a:chOff x="8350713" y="5544738"/>
              <a:chExt cx="1579828" cy="646331"/>
            </a:xfrm>
          </p:grpSpPr>
          <p:sp>
            <p:nvSpPr>
              <p:cNvPr id="8" name="Star: 4 Points 7">
                <a:extLst>
                  <a:ext uri="{FF2B5EF4-FFF2-40B4-BE49-F238E27FC236}">
                    <a16:creationId xmlns:a16="http://schemas.microsoft.com/office/drawing/2014/main" id="{C5938D7C-08F2-688A-022C-9793F3706DFE}"/>
                  </a:ext>
                </a:extLst>
              </p:cNvPr>
              <p:cNvSpPr/>
              <p:nvPr/>
            </p:nvSpPr>
            <p:spPr>
              <a:xfrm>
                <a:off x="8350713" y="5619624"/>
                <a:ext cx="496561" cy="496561"/>
              </a:xfrm>
              <a:prstGeom prst="star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TextBox 8">
                <a:extLst>
                  <a:ext uri="{FF2B5EF4-FFF2-40B4-BE49-F238E27FC236}">
                    <a16:creationId xmlns:a16="http://schemas.microsoft.com/office/drawing/2014/main" id="{3525CC91-16B1-4A16-B694-DD1A39B94B4C}"/>
                  </a:ext>
                </a:extLst>
              </p:cNvPr>
              <p:cNvSpPr txBox="1"/>
              <p:nvPr/>
            </p:nvSpPr>
            <p:spPr>
              <a:xfrm>
                <a:off x="8764837" y="5544738"/>
                <a:ext cx="1165704" cy="646331"/>
              </a:xfrm>
              <a:prstGeom prst="rect">
                <a:avLst/>
              </a:prstGeom>
              <a:noFill/>
            </p:spPr>
            <p:txBody>
              <a:bodyPr wrap="none" rtlCol="0">
                <a:spAutoFit/>
              </a:bodyPr>
              <a:lstStyle/>
              <a:p>
                <a:r>
                  <a:rPr lang="de-DE" dirty="0"/>
                  <a:t>Komplett</a:t>
                </a:r>
              </a:p>
              <a:p>
                <a:r>
                  <a:rPr lang="de-DE" dirty="0"/>
                  <a:t>Online</a:t>
                </a:r>
                <a:endParaRPr lang="de-CH" dirty="0"/>
              </a:p>
            </p:txBody>
          </p:sp>
        </p:grpSp>
      </p:grpSp>
    </p:spTree>
    <p:extLst>
      <p:ext uri="{BB962C8B-B14F-4D97-AF65-F5344CB8AC3E}">
        <p14:creationId xmlns:p14="http://schemas.microsoft.com/office/powerpoint/2010/main" val="27381998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911AF-D8A0-1826-C172-FDC5669887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EA1922-514E-5636-726B-A2D651E4289F}"/>
              </a:ext>
            </a:extLst>
          </p:cNvPr>
          <p:cNvSpPr>
            <a:spLocks noGrp="1"/>
          </p:cNvSpPr>
          <p:nvPr>
            <p:ph type="title"/>
          </p:nvPr>
        </p:nvSpPr>
        <p:spPr/>
        <p:txBody>
          <a:bodyPr/>
          <a:lstStyle/>
          <a:p>
            <a:r>
              <a:rPr lang="de-CH" dirty="0"/>
              <a:t>Probleme der AHV</a:t>
            </a:r>
          </a:p>
        </p:txBody>
      </p:sp>
      <p:sp>
        <p:nvSpPr>
          <p:cNvPr id="3" name="Content Placeholder 2">
            <a:extLst>
              <a:ext uri="{FF2B5EF4-FFF2-40B4-BE49-F238E27FC236}">
                <a16:creationId xmlns:a16="http://schemas.microsoft.com/office/drawing/2014/main" id="{C263C41F-7946-D2C1-B41B-1BDFFBD9FCE3}"/>
              </a:ext>
            </a:extLst>
          </p:cNvPr>
          <p:cNvSpPr>
            <a:spLocks noGrp="1"/>
          </p:cNvSpPr>
          <p:nvPr>
            <p:ph idx="1"/>
          </p:nvPr>
        </p:nvSpPr>
        <p:spPr>
          <a:xfrm>
            <a:off x="516098" y="1093305"/>
            <a:ext cx="5944175" cy="5220684"/>
          </a:xfrm>
        </p:spPr>
        <p:txBody>
          <a:bodyPr/>
          <a:lstStyle/>
          <a:p>
            <a:r>
              <a:rPr lang="de-CH" dirty="0"/>
              <a:t>Die Demographie hat einen grossen Einfluss auf die finanzielle Situation der AHV.</a:t>
            </a:r>
          </a:p>
          <a:p>
            <a:r>
              <a:rPr lang="de-CH" dirty="0"/>
              <a:t>Das Maximum der Boomer-Jahrgänge steht kurz vor der Rente und hat dann noch mit guten 20 Rentenjahren zu rechnen.</a:t>
            </a:r>
          </a:p>
          <a:p>
            <a:r>
              <a:rPr lang="de-CH" dirty="0"/>
              <a:t>Das bringt starke Belastungen für die AHV-Kasse.</a:t>
            </a:r>
          </a:p>
          <a:p>
            <a:r>
              <a:rPr lang="de-CH" dirty="0"/>
              <a:t>In D ist das Missverhältnis grösser als in CH. </a:t>
            </a:r>
            <a:br>
              <a:rPr lang="de-CH" dirty="0"/>
            </a:br>
            <a:r>
              <a:rPr lang="de-CH" dirty="0"/>
              <a:t>Die Netto-Migration verbessert die Situation der AHV.</a:t>
            </a:r>
            <a:br>
              <a:rPr lang="de-CH" dirty="0"/>
            </a:br>
            <a:r>
              <a:rPr lang="de-CH" dirty="0">
                <a:sym typeface="Wingdings" panose="05000000000000000000" pitchFamily="2" charset="2"/>
              </a:rPr>
              <a:t> Zuzügler zahlen unsere Renten.</a:t>
            </a:r>
            <a:endParaRPr lang="de-CH" dirty="0"/>
          </a:p>
        </p:txBody>
      </p:sp>
      <p:sp>
        <p:nvSpPr>
          <p:cNvPr id="4" name="Slide Number Placeholder 3">
            <a:extLst>
              <a:ext uri="{FF2B5EF4-FFF2-40B4-BE49-F238E27FC236}">
                <a16:creationId xmlns:a16="http://schemas.microsoft.com/office/drawing/2014/main" id="{9A4A3ED4-BCD8-30F5-C035-9DAA2CEC88D6}"/>
              </a:ext>
            </a:extLst>
          </p:cNvPr>
          <p:cNvSpPr>
            <a:spLocks noGrp="1"/>
          </p:cNvSpPr>
          <p:nvPr>
            <p:ph type="sldNum" sz="quarter" idx="12"/>
          </p:nvPr>
        </p:nvSpPr>
        <p:spPr/>
        <p:txBody>
          <a:bodyPr/>
          <a:lstStyle/>
          <a:p>
            <a:fld id="{5A33CB2A-1702-4C1D-9CC4-8D472D39F19E}" type="slidenum">
              <a:rPr lang="en-US" smtClean="0"/>
              <a:t>19</a:t>
            </a:fld>
            <a:endParaRPr lang="en-US"/>
          </a:p>
        </p:txBody>
      </p:sp>
      <p:pic>
        <p:nvPicPr>
          <p:cNvPr id="6" name="Picture 5">
            <a:extLst>
              <a:ext uri="{FF2B5EF4-FFF2-40B4-BE49-F238E27FC236}">
                <a16:creationId xmlns:a16="http://schemas.microsoft.com/office/drawing/2014/main" id="{55D1BAB2-D2D7-EA9B-7FE0-69DBB65C26E9}"/>
              </a:ext>
            </a:extLst>
          </p:cNvPr>
          <p:cNvPicPr>
            <a:picLocks noChangeAspect="1"/>
          </p:cNvPicPr>
          <p:nvPr/>
        </p:nvPicPr>
        <p:blipFill>
          <a:blip r:embed="rId2"/>
          <a:stretch>
            <a:fillRect/>
          </a:stretch>
        </p:blipFill>
        <p:spPr>
          <a:xfrm>
            <a:off x="6579386" y="640080"/>
            <a:ext cx="2960701" cy="5159471"/>
          </a:xfrm>
          <a:prstGeom prst="rect">
            <a:avLst/>
          </a:prstGeom>
        </p:spPr>
      </p:pic>
      <p:pic>
        <p:nvPicPr>
          <p:cNvPr id="8" name="Picture 7">
            <a:extLst>
              <a:ext uri="{FF2B5EF4-FFF2-40B4-BE49-F238E27FC236}">
                <a16:creationId xmlns:a16="http://schemas.microsoft.com/office/drawing/2014/main" id="{497B4C57-2B3A-BF48-D28E-63CA556C94C0}"/>
              </a:ext>
            </a:extLst>
          </p:cNvPr>
          <p:cNvPicPr>
            <a:picLocks noChangeAspect="1"/>
          </p:cNvPicPr>
          <p:nvPr/>
        </p:nvPicPr>
        <p:blipFill>
          <a:blip r:embed="rId3"/>
          <a:stretch>
            <a:fillRect/>
          </a:stretch>
        </p:blipFill>
        <p:spPr>
          <a:xfrm>
            <a:off x="9659201" y="1885166"/>
            <a:ext cx="2479056" cy="3792621"/>
          </a:xfrm>
          <a:prstGeom prst="rect">
            <a:avLst/>
          </a:prstGeom>
        </p:spPr>
      </p:pic>
      <p:sp>
        <p:nvSpPr>
          <p:cNvPr id="9" name="TextBox 8">
            <a:extLst>
              <a:ext uri="{FF2B5EF4-FFF2-40B4-BE49-F238E27FC236}">
                <a16:creationId xmlns:a16="http://schemas.microsoft.com/office/drawing/2014/main" id="{539ABEEA-8CED-41BD-70D1-748CC57D294C}"/>
              </a:ext>
            </a:extLst>
          </p:cNvPr>
          <p:cNvSpPr txBox="1"/>
          <p:nvPr/>
        </p:nvSpPr>
        <p:spPr>
          <a:xfrm>
            <a:off x="7195557" y="5944657"/>
            <a:ext cx="1728358" cy="369332"/>
          </a:xfrm>
          <a:prstGeom prst="rect">
            <a:avLst/>
          </a:prstGeom>
          <a:noFill/>
        </p:spPr>
        <p:txBody>
          <a:bodyPr wrap="none" rtlCol="0">
            <a:spAutoFit/>
          </a:bodyPr>
          <a:lstStyle/>
          <a:p>
            <a:r>
              <a:rPr lang="de-CH" dirty="0"/>
              <a:t>Schweiz 2020</a:t>
            </a:r>
          </a:p>
        </p:txBody>
      </p:sp>
      <p:sp>
        <p:nvSpPr>
          <p:cNvPr id="10" name="TextBox 9">
            <a:extLst>
              <a:ext uri="{FF2B5EF4-FFF2-40B4-BE49-F238E27FC236}">
                <a16:creationId xmlns:a16="http://schemas.microsoft.com/office/drawing/2014/main" id="{CC571FDC-1528-A1EE-BF5D-EAE00B9473A1}"/>
              </a:ext>
            </a:extLst>
          </p:cNvPr>
          <p:cNvSpPr txBox="1"/>
          <p:nvPr/>
        </p:nvSpPr>
        <p:spPr>
          <a:xfrm>
            <a:off x="9818946" y="5934800"/>
            <a:ext cx="2159566" cy="369332"/>
          </a:xfrm>
          <a:prstGeom prst="rect">
            <a:avLst/>
          </a:prstGeom>
          <a:noFill/>
        </p:spPr>
        <p:txBody>
          <a:bodyPr wrap="none" rtlCol="0">
            <a:spAutoFit/>
          </a:bodyPr>
          <a:lstStyle/>
          <a:p>
            <a:r>
              <a:rPr lang="de-CH" dirty="0"/>
              <a:t>Deutschland 2022</a:t>
            </a:r>
          </a:p>
        </p:txBody>
      </p:sp>
    </p:spTree>
    <p:extLst>
      <p:ext uri="{BB962C8B-B14F-4D97-AF65-F5344CB8AC3E}">
        <p14:creationId xmlns:p14="http://schemas.microsoft.com/office/powerpoint/2010/main" val="7217896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64A3-DF9A-C62E-824D-77E725A02827}"/>
              </a:ext>
            </a:extLst>
          </p:cNvPr>
          <p:cNvSpPr>
            <a:spLocks noGrp="1"/>
          </p:cNvSpPr>
          <p:nvPr>
            <p:ph type="ctrTitle"/>
          </p:nvPr>
        </p:nvSpPr>
        <p:spPr>
          <a:xfrm>
            <a:off x="4155707" y="148970"/>
            <a:ext cx="3797709" cy="676940"/>
          </a:xfrm>
        </p:spPr>
        <p:txBody>
          <a:bodyPr anchor="t"/>
          <a:lstStyle/>
          <a:p>
            <a:pPr algn="ctr"/>
            <a:r>
              <a:rPr lang="en-US" dirty="0" err="1"/>
              <a:t>Willkommen</a:t>
            </a:r>
            <a:r>
              <a:rPr lang="en-US" dirty="0"/>
              <a:t> </a:t>
            </a:r>
            <a:r>
              <a:rPr lang="en-US" dirty="0" err="1"/>
              <a:t>zur</a:t>
            </a:r>
            <a:r>
              <a:rPr lang="en-US" dirty="0"/>
              <a:t> </a:t>
            </a:r>
            <a:endParaRPr lang="de-CH" dirty="0"/>
          </a:p>
        </p:txBody>
      </p:sp>
      <p:sp>
        <p:nvSpPr>
          <p:cNvPr id="4" name="Slide Number Placeholder 3">
            <a:extLst>
              <a:ext uri="{FF2B5EF4-FFF2-40B4-BE49-F238E27FC236}">
                <a16:creationId xmlns:a16="http://schemas.microsoft.com/office/drawing/2014/main" id="{ACF49BE6-3ACB-5E25-3F72-9C9BCE21FF70}"/>
              </a:ext>
            </a:extLst>
          </p:cNvPr>
          <p:cNvSpPr>
            <a:spLocks noGrp="1"/>
          </p:cNvSpPr>
          <p:nvPr>
            <p:ph type="sldNum" sz="quarter" idx="12"/>
          </p:nvPr>
        </p:nvSpPr>
        <p:spPr/>
        <p:txBody>
          <a:bodyPr/>
          <a:lstStyle/>
          <a:p>
            <a:fld id="{5A33CB2A-1702-4C1D-9CC4-8D472D39F19E}" type="slidenum">
              <a:rPr lang="en-US" smtClean="0"/>
              <a:t>2</a:t>
            </a:fld>
            <a:endParaRPr lang="en-US"/>
          </a:p>
        </p:txBody>
      </p:sp>
      <p:sp>
        <p:nvSpPr>
          <p:cNvPr id="7" name="Rectangle 6">
            <a:extLst>
              <a:ext uri="{FF2B5EF4-FFF2-40B4-BE49-F238E27FC236}">
                <a16:creationId xmlns:a16="http://schemas.microsoft.com/office/drawing/2014/main" id="{2F06FFDB-047F-9FDF-4C0F-3167232BCE72}"/>
              </a:ext>
            </a:extLst>
          </p:cNvPr>
          <p:cNvSpPr/>
          <p:nvPr/>
        </p:nvSpPr>
        <p:spPr>
          <a:xfrm>
            <a:off x="10537723" y="0"/>
            <a:ext cx="1654277" cy="11223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6" name="Picture 5">
            <a:extLst>
              <a:ext uri="{FF2B5EF4-FFF2-40B4-BE49-F238E27FC236}">
                <a16:creationId xmlns:a16="http://schemas.microsoft.com/office/drawing/2014/main" id="{E9E55C37-D406-B17C-04C1-8285EA90689C}"/>
              </a:ext>
            </a:extLst>
          </p:cNvPr>
          <p:cNvPicPr>
            <a:picLocks noChangeAspect="1"/>
          </p:cNvPicPr>
          <p:nvPr/>
        </p:nvPicPr>
        <p:blipFill>
          <a:blip r:embed="rId2"/>
          <a:stretch>
            <a:fillRect/>
          </a:stretch>
        </p:blipFill>
        <p:spPr>
          <a:xfrm>
            <a:off x="2796571" y="0"/>
            <a:ext cx="6598858" cy="6858000"/>
          </a:xfrm>
          <a:prstGeom prst="rect">
            <a:avLst/>
          </a:prstGeom>
        </p:spPr>
      </p:pic>
    </p:spTree>
    <p:extLst>
      <p:ext uri="{BB962C8B-B14F-4D97-AF65-F5344CB8AC3E}">
        <p14:creationId xmlns:p14="http://schemas.microsoft.com/office/powerpoint/2010/main" val="15805426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51C6B-046D-A94E-62E9-BCB5B3A54D77}"/>
              </a:ext>
            </a:extLst>
          </p:cNvPr>
          <p:cNvSpPr>
            <a:spLocks noGrp="1"/>
          </p:cNvSpPr>
          <p:nvPr>
            <p:ph type="title"/>
          </p:nvPr>
        </p:nvSpPr>
        <p:spPr/>
        <p:txBody>
          <a:bodyPr/>
          <a:lstStyle/>
          <a:p>
            <a:r>
              <a:rPr lang="de-CH" dirty="0"/>
              <a:t>Was passiert in der Politik?</a:t>
            </a:r>
          </a:p>
        </p:txBody>
      </p:sp>
      <p:sp>
        <p:nvSpPr>
          <p:cNvPr id="3" name="Content Placeholder 2">
            <a:extLst>
              <a:ext uri="{FF2B5EF4-FFF2-40B4-BE49-F238E27FC236}">
                <a16:creationId xmlns:a16="http://schemas.microsoft.com/office/drawing/2014/main" id="{477AF899-5B9F-B29D-AEC3-7D03657F2EE2}"/>
              </a:ext>
            </a:extLst>
          </p:cNvPr>
          <p:cNvSpPr>
            <a:spLocks noGrp="1"/>
          </p:cNvSpPr>
          <p:nvPr>
            <p:ph idx="1"/>
          </p:nvPr>
        </p:nvSpPr>
        <p:spPr>
          <a:xfrm>
            <a:off x="516099" y="1093305"/>
            <a:ext cx="4951512" cy="540687"/>
          </a:xfrm>
        </p:spPr>
        <p:txBody>
          <a:bodyPr/>
          <a:lstStyle/>
          <a:p>
            <a:r>
              <a:rPr lang="de-CH" b="1" dirty="0"/>
              <a:t>Veränderung des Aufwertungsfaktors</a:t>
            </a:r>
          </a:p>
          <a:p>
            <a:endParaRPr lang="de-CH" dirty="0"/>
          </a:p>
          <a:p>
            <a:endParaRPr lang="de-CH" dirty="0"/>
          </a:p>
          <a:p>
            <a:endParaRPr lang="de-CH" dirty="0"/>
          </a:p>
          <a:p>
            <a:endParaRPr lang="de-CH" dirty="0"/>
          </a:p>
          <a:p>
            <a:endParaRPr lang="de-CH" dirty="0"/>
          </a:p>
          <a:p>
            <a:endParaRPr lang="de-CH" dirty="0"/>
          </a:p>
          <a:p>
            <a:endParaRPr lang="de-CH" dirty="0"/>
          </a:p>
          <a:p>
            <a:endParaRPr lang="de-CH" dirty="0"/>
          </a:p>
        </p:txBody>
      </p:sp>
      <p:sp>
        <p:nvSpPr>
          <p:cNvPr id="4" name="Slide Number Placeholder 3">
            <a:extLst>
              <a:ext uri="{FF2B5EF4-FFF2-40B4-BE49-F238E27FC236}">
                <a16:creationId xmlns:a16="http://schemas.microsoft.com/office/drawing/2014/main" id="{A054C37D-FCF3-20ED-A3D8-CDBD2AFBC348}"/>
              </a:ext>
            </a:extLst>
          </p:cNvPr>
          <p:cNvSpPr>
            <a:spLocks noGrp="1"/>
          </p:cNvSpPr>
          <p:nvPr>
            <p:ph type="sldNum" sz="quarter" idx="12"/>
          </p:nvPr>
        </p:nvSpPr>
        <p:spPr/>
        <p:txBody>
          <a:bodyPr/>
          <a:lstStyle/>
          <a:p>
            <a:fld id="{5A33CB2A-1702-4C1D-9CC4-8D472D39F19E}" type="slidenum">
              <a:rPr lang="en-US" smtClean="0"/>
              <a:t>20</a:t>
            </a:fld>
            <a:endParaRPr lang="en-US"/>
          </a:p>
        </p:txBody>
      </p:sp>
      <p:pic>
        <p:nvPicPr>
          <p:cNvPr id="6" name="Picture 5">
            <a:extLst>
              <a:ext uri="{FF2B5EF4-FFF2-40B4-BE49-F238E27FC236}">
                <a16:creationId xmlns:a16="http://schemas.microsoft.com/office/drawing/2014/main" id="{543C0230-1EF9-9C35-9058-3DA83DD7B470}"/>
              </a:ext>
            </a:extLst>
          </p:cNvPr>
          <p:cNvPicPr>
            <a:picLocks noChangeAspect="1"/>
          </p:cNvPicPr>
          <p:nvPr/>
        </p:nvPicPr>
        <p:blipFill>
          <a:blip r:embed="rId2"/>
          <a:stretch>
            <a:fillRect/>
          </a:stretch>
        </p:blipFill>
        <p:spPr>
          <a:xfrm>
            <a:off x="587758" y="1530347"/>
            <a:ext cx="5149016" cy="3073789"/>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6D5BB6FE-2D84-0AE6-7C73-ECFE55177B95}"/>
              </a:ext>
            </a:extLst>
          </p:cNvPr>
          <p:cNvSpPr txBox="1"/>
          <p:nvPr/>
        </p:nvSpPr>
        <p:spPr>
          <a:xfrm>
            <a:off x="5875408" y="1161015"/>
            <a:ext cx="3499676" cy="369332"/>
          </a:xfrm>
          <a:prstGeom prst="rect">
            <a:avLst/>
          </a:prstGeom>
          <a:noFill/>
        </p:spPr>
        <p:txBody>
          <a:bodyPr wrap="none" rtlCol="0">
            <a:spAutoFit/>
          </a:bodyPr>
          <a:lstStyle/>
          <a:p>
            <a:r>
              <a:rPr lang="de-CH" b="1" dirty="0"/>
              <a:t>Abstimmung über die 13. AHV</a:t>
            </a:r>
          </a:p>
        </p:txBody>
      </p:sp>
      <p:pic>
        <p:nvPicPr>
          <p:cNvPr id="11" name="Picture 10">
            <a:extLst>
              <a:ext uri="{FF2B5EF4-FFF2-40B4-BE49-F238E27FC236}">
                <a16:creationId xmlns:a16="http://schemas.microsoft.com/office/drawing/2014/main" id="{1A80FDA3-B91F-B9BB-628B-2A6FCA7914C9}"/>
              </a:ext>
            </a:extLst>
          </p:cNvPr>
          <p:cNvPicPr>
            <a:picLocks noChangeAspect="1"/>
          </p:cNvPicPr>
          <p:nvPr/>
        </p:nvPicPr>
        <p:blipFill>
          <a:blip r:embed="rId3"/>
          <a:stretch>
            <a:fillRect/>
          </a:stretch>
        </p:blipFill>
        <p:spPr>
          <a:xfrm>
            <a:off x="5943600" y="1530347"/>
            <a:ext cx="5937342" cy="3073789"/>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A716A22-3E98-EFB5-CC51-CD6EC9D9E45A}"/>
              </a:ext>
            </a:extLst>
          </p:cNvPr>
          <p:cNvPicPr>
            <a:picLocks noChangeAspect="1"/>
          </p:cNvPicPr>
          <p:nvPr/>
        </p:nvPicPr>
        <p:blipFill>
          <a:blip r:embed="rId4"/>
          <a:stretch>
            <a:fillRect/>
          </a:stretch>
        </p:blipFill>
        <p:spPr>
          <a:xfrm>
            <a:off x="9374365" y="3301034"/>
            <a:ext cx="2612330" cy="3307872"/>
          </a:xfrm>
          <a:prstGeom prst="rect">
            <a:avLst/>
          </a:prstGeom>
        </p:spPr>
      </p:pic>
      <p:sp>
        <p:nvSpPr>
          <p:cNvPr id="5" name="TextBox 4">
            <a:extLst>
              <a:ext uri="{FF2B5EF4-FFF2-40B4-BE49-F238E27FC236}">
                <a16:creationId xmlns:a16="http://schemas.microsoft.com/office/drawing/2014/main" id="{68C3EBBD-6DA1-9B1E-DE65-DD4DE8EA6F46}"/>
              </a:ext>
            </a:extLst>
          </p:cNvPr>
          <p:cNvSpPr txBox="1"/>
          <p:nvPr/>
        </p:nvSpPr>
        <p:spPr>
          <a:xfrm>
            <a:off x="5875409" y="4973468"/>
            <a:ext cx="3262536" cy="1754326"/>
          </a:xfrm>
          <a:prstGeom prst="rect">
            <a:avLst/>
          </a:prstGeom>
          <a:noFill/>
        </p:spPr>
        <p:txBody>
          <a:bodyPr wrap="square" rtlCol="0">
            <a:spAutoFit/>
          </a:bodyPr>
          <a:lstStyle/>
          <a:p>
            <a:r>
              <a:rPr lang="de-CH" dirty="0"/>
              <a:t>Und dabei sind heute schon mehr als die Hälfte alle unter 55 der Überzeugung mit weniger Vermögen in den Ruhestand zu gehen als heutige Rentner.</a:t>
            </a:r>
          </a:p>
        </p:txBody>
      </p:sp>
      <p:sp>
        <p:nvSpPr>
          <p:cNvPr id="10" name="TextBox 9">
            <a:extLst>
              <a:ext uri="{FF2B5EF4-FFF2-40B4-BE49-F238E27FC236}">
                <a16:creationId xmlns:a16="http://schemas.microsoft.com/office/drawing/2014/main" id="{64647984-F974-5557-CA15-28DA4228748A}"/>
              </a:ext>
            </a:extLst>
          </p:cNvPr>
          <p:cNvSpPr txBox="1"/>
          <p:nvPr/>
        </p:nvSpPr>
        <p:spPr>
          <a:xfrm>
            <a:off x="2029091" y="4788802"/>
            <a:ext cx="2020105" cy="369332"/>
          </a:xfrm>
          <a:prstGeom prst="rect">
            <a:avLst/>
          </a:prstGeom>
          <a:noFill/>
        </p:spPr>
        <p:txBody>
          <a:bodyPr wrap="none" rtlCol="0">
            <a:spAutoFit/>
          </a:bodyPr>
          <a:lstStyle/>
          <a:p>
            <a:r>
              <a:rPr lang="de-CH" dirty="0"/>
              <a:t>Lücke von ~25%*</a:t>
            </a:r>
          </a:p>
        </p:txBody>
      </p:sp>
      <p:sp>
        <p:nvSpPr>
          <p:cNvPr id="7" name="TextBox 6">
            <a:extLst>
              <a:ext uri="{FF2B5EF4-FFF2-40B4-BE49-F238E27FC236}">
                <a16:creationId xmlns:a16="http://schemas.microsoft.com/office/drawing/2014/main" id="{97770F7A-5132-C8CE-8998-7C91F52592D5}"/>
              </a:ext>
            </a:extLst>
          </p:cNvPr>
          <p:cNvSpPr txBox="1"/>
          <p:nvPr/>
        </p:nvSpPr>
        <p:spPr>
          <a:xfrm>
            <a:off x="516099" y="6173797"/>
            <a:ext cx="3826689" cy="276999"/>
          </a:xfrm>
          <a:prstGeom prst="rect">
            <a:avLst/>
          </a:prstGeom>
          <a:noFill/>
        </p:spPr>
        <p:txBody>
          <a:bodyPr wrap="none" rtlCol="0">
            <a:spAutoFit/>
          </a:bodyPr>
          <a:lstStyle/>
          <a:p>
            <a:r>
              <a:rPr lang="de-DE" sz="1200" dirty="0"/>
              <a:t>* Ohne Berücksichtigung von Kaufkraftänderungen</a:t>
            </a:r>
            <a:endParaRPr lang="de-CH" sz="1200" dirty="0"/>
          </a:p>
        </p:txBody>
      </p:sp>
    </p:spTree>
    <p:extLst>
      <p:ext uri="{BB962C8B-B14F-4D97-AF65-F5344CB8AC3E}">
        <p14:creationId xmlns:p14="http://schemas.microsoft.com/office/powerpoint/2010/main" val="4026612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B7A472-F06F-484B-7FDB-F160FBE0F876}"/>
              </a:ext>
            </a:extLst>
          </p:cNvPr>
          <p:cNvPicPr>
            <a:picLocks noChangeAspect="1"/>
          </p:cNvPicPr>
          <p:nvPr/>
        </p:nvPicPr>
        <p:blipFill>
          <a:blip r:embed="rId3"/>
          <a:srcRect t="19096" r="88"/>
          <a:stretch>
            <a:fillRect/>
          </a:stretch>
        </p:blipFill>
        <p:spPr>
          <a:xfrm>
            <a:off x="0" y="-1"/>
            <a:ext cx="7628351" cy="6882765"/>
          </a:xfrm>
          <a:prstGeom prst="rect">
            <a:avLst/>
          </a:prstGeom>
        </p:spPr>
      </p:pic>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5655500"/>
            <a:ext cx="4420579" cy="1014289"/>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a:t>Gesundheit </a:t>
            </a:r>
            <a:r>
              <a:rPr lang="en-US" dirty="0" err="1"/>
              <a:t>beginnt</a:t>
            </a:r>
            <a:r>
              <a:rPr lang="en-US" dirty="0"/>
              <a:t> </a:t>
            </a:r>
            <a:br>
              <a:rPr lang="en-US" dirty="0"/>
            </a:br>
            <a:r>
              <a:rPr lang="en-US" dirty="0"/>
              <a:t>in der </a:t>
            </a:r>
            <a:r>
              <a:rPr lang="en-US" dirty="0" err="1"/>
              <a:t>Küche</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731187" y="3424532"/>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err="1"/>
              <a:t>Gastvortrag</a:t>
            </a:r>
            <a:endParaRPr lang="en-US" sz="3200" dirty="0"/>
          </a:p>
        </p:txBody>
      </p:sp>
    </p:spTree>
    <p:extLst>
      <p:ext uri="{BB962C8B-B14F-4D97-AF65-F5344CB8AC3E}">
        <p14:creationId xmlns:p14="http://schemas.microsoft.com/office/powerpoint/2010/main" val="39866624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Gesundheit </a:t>
            </a:r>
            <a:r>
              <a:rPr dirty="0" err="1"/>
              <a:t>beginnt</a:t>
            </a:r>
            <a:r>
              <a:rPr dirty="0"/>
              <a:t> in der </a:t>
            </a:r>
            <a:r>
              <a:rPr dirty="0" err="1"/>
              <a:t>Küche</a:t>
            </a:r>
            <a:endParaRPr dirty="0"/>
          </a:p>
        </p:txBody>
      </p:sp>
      <p:sp>
        <p:nvSpPr>
          <p:cNvPr id="3" name="Content Placeholder 2"/>
          <p:cNvSpPr>
            <a:spLocks noGrp="1"/>
          </p:cNvSpPr>
          <p:nvPr>
            <p:ph idx="1"/>
          </p:nvPr>
        </p:nvSpPr>
        <p:spPr>
          <a:xfrm>
            <a:off x="516098" y="1093305"/>
            <a:ext cx="7781515" cy="5220684"/>
          </a:xfrm>
        </p:spPr>
        <p:txBody>
          <a:bodyPr>
            <a:noAutofit/>
          </a:bodyPr>
          <a:lstStyle/>
          <a:p>
            <a:pPr>
              <a:lnSpc>
                <a:spcPct val="115000"/>
              </a:lnSpc>
              <a:spcAft>
                <a:spcPts val="1000"/>
              </a:spcAft>
            </a:pPr>
            <a:r>
              <a:rPr lang="de-CH" noProof="0" dirty="0">
                <a:ea typeface="MS Mincho" panose="02020609040205080304" pitchFamily="49" charset="-128"/>
              </a:rPr>
              <a:t>In einer Zeit, in der viele Menschen unter chronischen Beschwerden leiden, wird immer klarer: </a:t>
            </a:r>
            <a:r>
              <a:rPr lang="de-CH" noProof="0" dirty="0"/>
              <a:t>Stoffwechselgesundheit und Ernährung sind wichtig.</a:t>
            </a:r>
          </a:p>
          <a:p>
            <a:pPr>
              <a:lnSpc>
                <a:spcPct val="115000"/>
              </a:lnSpc>
              <a:spcAft>
                <a:spcPts val="1000"/>
              </a:spcAft>
            </a:pPr>
            <a:r>
              <a:rPr lang="de-CH" noProof="0" dirty="0"/>
              <a:t>Arzneimittel lindern die Symptome, aber die Ernährung und Lebensstil kann vorbeugend oder sogar heilend wirken.</a:t>
            </a:r>
          </a:p>
          <a:p>
            <a:pPr>
              <a:lnSpc>
                <a:spcPct val="115000"/>
              </a:lnSpc>
              <a:spcAft>
                <a:spcPts val="1000"/>
              </a:spcAft>
            </a:pPr>
            <a:endParaRPr lang="de-CH" noProof="0" dirty="0">
              <a:ea typeface="MS Mincho" panose="02020609040205080304" pitchFamily="49" charset="-128"/>
            </a:endParaRPr>
          </a:p>
          <a:p>
            <a:pPr>
              <a:lnSpc>
                <a:spcPct val="115000"/>
              </a:lnSpc>
              <a:spcAft>
                <a:spcPts val="1000"/>
              </a:spcAft>
            </a:pPr>
            <a:r>
              <a:rPr lang="de-CH" sz="2000" b="1" noProof="0" dirty="0">
                <a:ea typeface="MS Mincho" panose="02020609040205080304" pitchFamily="49" charset="-128"/>
              </a:rPr>
              <a:t>Warum Küche = Gesundheit</a:t>
            </a:r>
          </a:p>
          <a:p>
            <a:pPr marL="285750" indent="-285750">
              <a:buFont typeface="Arial" panose="020B0604020202020204" pitchFamily="34" charset="0"/>
              <a:buChar char="•"/>
            </a:pPr>
            <a:r>
              <a:rPr lang="de-CH" noProof="0" dirty="0">
                <a:solidFill>
                  <a:srgbClr val="000000"/>
                </a:solidFill>
              </a:rPr>
              <a:t>Essen beeinflusst jede Zelle in unserem Körper</a:t>
            </a:r>
          </a:p>
          <a:p>
            <a:pPr marL="285750" indent="-285750">
              <a:buFont typeface="Arial" panose="020B0604020202020204" pitchFamily="34" charset="0"/>
              <a:buChar char="•"/>
            </a:pPr>
            <a:r>
              <a:rPr lang="de-CH" noProof="0" dirty="0">
                <a:solidFill>
                  <a:srgbClr val="000000"/>
                </a:solidFill>
              </a:rPr>
              <a:t>Der Darm – „zweites Gehirn“ – wird direkt durch </a:t>
            </a:r>
            <a:br>
              <a:rPr lang="de-CH" noProof="0" dirty="0">
                <a:solidFill>
                  <a:srgbClr val="000000"/>
                </a:solidFill>
              </a:rPr>
            </a:br>
            <a:r>
              <a:rPr lang="de-CH" noProof="0" dirty="0">
                <a:solidFill>
                  <a:srgbClr val="000000"/>
                </a:solidFill>
              </a:rPr>
              <a:t>Ernährung beeinflusst</a:t>
            </a:r>
          </a:p>
          <a:p>
            <a:pPr marL="285750" indent="-285750">
              <a:buFont typeface="Arial" panose="020B0604020202020204" pitchFamily="34" charset="0"/>
              <a:buChar char="•"/>
            </a:pPr>
            <a:r>
              <a:rPr lang="de-CH" noProof="0" dirty="0">
                <a:solidFill>
                  <a:srgbClr val="000000"/>
                </a:solidFill>
              </a:rPr>
              <a:t>Viele chronische Beschwerden = ernährungsbedingt</a:t>
            </a:r>
            <a:endParaRPr lang="de-CH" noProof="0" dirty="0">
              <a:ea typeface="MS Mincho" panose="02020609040205080304" pitchFamily="49" charset="-128"/>
            </a:endParaRPr>
          </a:p>
        </p:txBody>
      </p:sp>
      <p:pic>
        <p:nvPicPr>
          <p:cNvPr id="5" name="Picture 4" descr="A person and child cooking in the kitchen&#10;&#10;AI-generated content may be incorrect.">
            <a:extLst>
              <a:ext uri="{FF2B5EF4-FFF2-40B4-BE49-F238E27FC236}">
                <a16:creationId xmlns:a16="http://schemas.microsoft.com/office/drawing/2014/main" id="{A83B87D9-EBC4-17C6-025F-6A3B2A2AE9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100" y="2977467"/>
            <a:ext cx="5413028" cy="3605803"/>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FCE9F-31CA-3FA6-9588-C10704CCE6B5}"/>
              </a:ext>
            </a:extLst>
          </p:cNvPr>
          <p:cNvSpPr>
            <a:spLocks noGrp="1"/>
          </p:cNvSpPr>
          <p:nvPr>
            <p:ph type="title"/>
          </p:nvPr>
        </p:nvSpPr>
        <p:spPr/>
        <p:txBody>
          <a:bodyPr>
            <a:normAutofit/>
          </a:bodyPr>
          <a:lstStyle/>
          <a:p>
            <a:r>
              <a:rPr lang="en-US" dirty="0"/>
              <a:t>Echt, </a:t>
            </a:r>
            <a:r>
              <a:rPr lang="en-US" dirty="0" err="1"/>
              <a:t>frisch</a:t>
            </a:r>
            <a:r>
              <a:rPr lang="en-US" dirty="0"/>
              <a:t>, </a:t>
            </a:r>
            <a:r>
              <a:rPr lang="en-US" dirty="0" err="1"/>
              <a:t>unverarbeitet</a:t>
            </a:r>
            <a:r>
              <a:rPr lang="en-US" dirty="0"/>
              <a:t>, </a:t>
            </a:r>
            <a:r>
              <a:rPr lang="en-US" dirty="0" err="1"/>
              <a:t>lokal</a:t>
            </a:r>
            <a:r>
              <a:rPr lang="en-US" dirty="0"/>
              <a:t> &amp; </a:t>
            </a:r>
            <a:r>
              <a:rPr lang="en-US" dirty="0" err="1"/>
              <a:t>saisonal</a:t>
            </a:r>
            <a:endParaRPr lang="en-US" dirty="0"/>
          </a:p>
        </p:txBody>
      </p:sp>
      <p:sp>
        <p:nvSpPr>
          <p:cNvPr id="3" name="Content Placeholder 2">
            <a:extLst>
              <a:ext uri="{FF2B5EF4-FFF2-40B4-BE49-F238E27FC236}">
                <a16:creationId xmlns:a16="http://schemas.microsoft.com/office/drawing/2014/main" id="{B70AB80C-0F21-8D09-5BD4-DB271CD171CB}"/>
              </a:ext>
            </a:extLst>
          </p:cNvPr>
          <p:cNvSpPr>
            <a:spLocks noGrp="1"/>
          </p:cNvSpPr>
          <p:nvPr>
            <p:ph idx="1"/>
          </p:nvPr>
        </p:nvSpPr>
        <p:spPr>
          <a:xfrm>
            <a:off x="516098" y="1093305"/>
            <a:ext cx="4951161" cy="5220684"/>
          </a:xfrm>
        </p:spPr>
        <p:txBody>
          <a:bodyPr>
            <a:noAutofit/>
          </a:bodyPr>
          <a:lstStyle/>
          <a:p>
            <a:pPr>
              <a:lnSpc>
                <a:spcPct val="115000"/>
              </a:lnSpc>
              <a:spcAft>
                <a:spcPts val="1000"/>
              </a:spcAft>
            </a:pPr>
            <a:r>
              <a:rPr lang="en-GB" dirty="0">
                <a:solidFill>
                  <a:srgbClr val="000000"/>
                </a:solidFill>
              </a:rPr>
              <a:t>Bio-</a:t>
            </a:r>
            <a:r>
              <a:rPr lang="en-GB" dirty="0" err="1">
                <a:solidFill>
                  <a:srgbClr val="000000"/>
                </a:solidFill>
              </a:rPr>
              <a:t>Gemüse</a:t>
            </a:r>
            <a:r>
              <a:rPr lang="en-GB" dirty="0">
                <a:solidFill>
                  <a:srgbClr val="000000"/>
                </a:solidFill>
              </a:rPr>
              <a:t> und Obst, das in der Region </a:t>
            </a:r>
            <a:r>
              <a:rPr lang="en-GB" dirty="0" err="1">
                <a:solidFill>
                  <a:srgbClr val="000000"/>
                </a:solidFill>
              </a:rPr>
              <a:t>wächst</a:t>
            </a:r>
            <a:r>
              <a:rPr lang="en-GB" dirty="0">
                <a:solidFill>
                  <a:srgbClr val="000000"/>
                </a:solidFill>
              </a:rPr>
              <a:t>. </a:t>
            </a:r>
          </a:p>
          <a:p>
            <a:pPr>
              <a:lnSpc>
                <a:spcPct val="115000"/>
              </a:lnSpc>
              <a:spcAft>
                <a:spcPts val="1000"/>
              </a:spcAft>
            </a:pPr>
            <a:r>
              <a:rPr lang="en-US" dirty="0" err="1">
                <a:ea typeface="MS Mincho" panose="02020609040205080304" pitchFamily="49" charset="-128"/>
                <a:cs typeface="Times New Roman" panose="02020603050405020304" pitchFamily="18" charset="0"/>
              </a:rPr>
              <a:t>Eier</a:t>
            </a:r>
            <a:r>
              <a:rPr lang="en-US" dirty="0">
                <a:ea typeface="MS Mincho" panose="02020609040205080304" pitchFamily="49" charset="-128"/>
                <a:cs typeface="Times New Roman" panose="02020603050405020304" pitchFamily="18" charset="0"/>
              </a:rPr>
              <a:t> von </a:t>
            </a:r>
            <a:r>
              <a:rPr lang="en-US" dirty="0" err="1">
                <a:ea typeface="MS Mincho" panose="02020609040205080304" pitchFamily="49" charset="-128"/>
                <a:cs typeface="Times New Roman" panose="02020603050405020304" pitchFamily="18" charset="0"/>
              </a:rPr>
              <a:t>Hühnern</a:t>
            </a:r>
            <a:r>
              <a:rPr lang="en-US" dirty="0">
                <a:ea typeface="MS Mincho" panose="02020609040205080304" pitchFamily="49" charset="-128"/>
                <a:cs typeface="Times New Roman" panose="02020603050405020304" pitchFamily="18" charset="0"/>
              </a:rPr>
              <a:t>, die </a:t>
            </a:r>
            <a:r>
              <a:rPr lang="en-US" dirty="0" err="1">
                <a:ea typeface="MS Mincho" panose="02020609040205080304" pitchFamily="49" charset="-128"/>
                <a:cs typeface="Times New Roman" panose="02020603050405020304" pitchFamily="18" charset="0"/>
              </a:rPr>
              <a:t>wirklich</a:t>
            </a:r>
            <a:r>
              <a:rPr lang="en-US" dirty="0">
                <a:ea typeface="MS Mincho" panose="02020609040205080304" pitchFamily="49" charset="-128"/>
                <a:cs typeface="Times New Roman" panose="02020603050405020304" pitchFamily="18" charset="0"/>
              </a:rPr>
              <a:t> </a:t>
            </a:r>
            <a:r>
              <a:rPr lang="en-US" dirty="0" err="1">
                <a:ea typeface="MS Mincho" panose="02020609040205080304" pitchFamily="49" charset="-128"/>
                <a:cs typeface="Times New Roman" panose="02020603050405020304" pitchFamily="18" charset="0"/>
              </a:rPr>
              <a:t>draußen</a:t>
            </a:r>
            <a:r>
              <a:rPr lang="en-US" dirty="0">
                <a:ea typeface="MS Mincho" panose="02020609040205080304" pitchFamily="49" charset="-128"/>
                <a:cs typeface="Times New Roman" panose="02020603050405020304" pitchFamily="18" charset="0"/>
              </a:rPr>
              <a:t> </a:t>
            </a:r>
            <a:r>
              <a:rPr lang="en-US" dirty="0" err="1">
                <a:ea typeface="MS Mincho" panose="02020609040205080304" pitchFamily="49" charset="-128"/>
                <a:cs typeface="Times New Roman" panose="02020603050405020304" pitchFamily="18" charset="0"/>
              </a:rPr>
              <a:t>scharren</a:t>
            </a:r>
            <a:r>
              <a:rPr lang="en-US" dirty="0">
                <a:ea typeface="MS Mincho" panose="02020609040205080304" pitchFamily="49" charset="-128"/>
                <a:cs typeface="Times New Roman" panose="02020603050405020304" pitchFamily="18" charset="0"/>
              </a:rPr>
              <a:t> </a:t>
            </a:r>
            <a:r>
              <a:rPr lang="en-US" dirty="0" err="1">
                <a:ea typeface="MS Mincho" panose="02020609040205080304" pitchFamily="49" charset="-128"/>
                <a:cs typeface="Times New Roman" panose="02020603050405020304" pitchFamily="18" charset="0"/>
              </a:rPr>
              <a:t>dürfen</a:t>
            </a:r>
            <a:r>
              <a:rPr lang="en-US" dirty="0">
                <a:ea typeface="MS Mincho" panose="02020609040205080304" pitchFamily="49" charset="-128"/>
                <a:cs typeface="Times New Roman" panose="02020603050405020304" pitchFamily="18" charset="0"/>
              </a:rPr>
              <a:t>. </a:t>
            </a:r>
          </a:p>
          <a:p>
            <a:pPr>
              <a:lnSpc>
                <a:spcPct val="115000"/>
              </a:lnSpc>
              <a:spcAft>
                <a:spcPts val="1000"/>
              </a:spcAft>
            </a:pPr>
            <a:r>
              <a:rPr lang="en-US" dirty="0">
                <a:ea typeface="MS Mincho" panose="02020609040205080304" pitchFamily="49" charset="-128"/>
                <a:cs typeface="Times New Roman" panose="02020603050405020304" pitchFamily="18" charset="0"/>
              </a:rPr>
              <a:t>Milch </a:t>
            </a:r>
            <a:r>
              <a:rPr lang="en-US" dirty="0" err="1">
                <a:ea typeface="MS Mincho" panose="02020609040205080304" pitchFamily="49" charset="-128"/>
                <a:cs typeface="Times New Roman" panose="02020603050405020304" pitchFamily="18" charset="0"/>
              </a:rPr>
              <a:t>Produkte</a:t>
            </a:r>
            <a:r>
              <a:rPr lang="en-US" dirty="0">
                <a:ea typeface="MS Mincho" panose="02020609040205080304" pitchFamily="49" charset="-128"/>
                <a:cs typeface="Times New Roman" panose="02020603050405020304" pitchFamily="18" charset="0"/>
              </a:rPr>
              <a:t> von Tieren, die </a:t>
            </a:r>
            <a:r>
              <a:rPr lang="en-US" dirty="0" err="1">
                <a:ea typeface="MS Mincho" panose="02020609040205080304" pitchFamily="49" charset="-128"/>
                <a:cs typeface="Times New Roman" panose="02020603050405020304" pitchFamily="18" charset="0"/>
              </a:rPr>
              <a:t>artgerecht</a:t>
            </a:r>
            <a:r>
              <a:rPr lang="en-US" dirty="0">
                <a:ea typeface="MS Mincho" panose="02020609040205080304" pitchFamily="49" charset="-128"/>
                <a:cs typeface="Times New Roman" panose="02020603050405020304" pitchFamily="18" charset="0"/>
              </a:rPr>
              <a:t> </a:t>
            </a:r>
            <a:r>
              <a:rPr lang="en-US" dirty="0" err="1">
                <a:ea typeface="MS Mincho" panose="02020609040205080304" pitchFamily="49" charset="-128"/>
                <a:cs typeface="Times New Roman" panose="02020603050405020304" pitchFamily="18" charset="0"/>
              </a:rPr>
              <a:t>gehalten</a:t>
            </a:r>
            <a:r>
              <a:rPr lang="en-US" dirty="0">
                <a:ea typeface="MS Mincho" panose="02020609040205080304" pitchFamily="49" charset="-128"/>
                <a:cs typeface="Times New Roman" panose="02020603050405020304" pitchFamily="18" charset="0"/>
              </a:rPr>
              <a:t> </a:t>
            </a:r>
            <a:r>
              <a:rPr lang="en-US" dirty="0" err="1">
                <a:ea typeface="MS Mincho" panose="02020609040205080304" pitchFamily="49" charset="-128"/>
                <a:cs typeface="Times New Roman" panose="02020603050405020304" pitchFamily="18" charset="0"/>
              </a:rPr>
              <a:t>werden</a:t>
            </a:r>
            <a:r>
              <a:rPr lang="en-US" dirty="0">
                <a:ea typeface="MS Mincho" panose="02020609040205080304" pitchFamily="49" charset="-128"/>
                <a:cs typeface="Times New Roman" panose="02020603050405020304" pitchFamily="18" charset="0"/>
              </a:rPr>
              <a:t>. </a:t>
            </a:r>
          </a:p>
          <a:p>
            <a:pPr>
              <a:lnSpc>
                <a:spcPct val="115000"/>
              </a:lnSpc>
              <a:spcAft>
                <a:spcPts val="1000"/>
              </a:spcAft>
            </a:pPr>
            <a:r>
              <a:rPr lang="en-US" dirty="0">
                <a:ea typeface="MS Mincho" panose="02020609040205080304" pitchFamily="49" charset="-128"/>
                <a:cs typeface="Times New Roman" panose="02020603050405020304" pitchFamily="18" charset="0"/>
              </a:rPr>
              <a:t>Fleisch von </a:t>
            </a:r>
            <a:r>
              <a:rPr lang="en-US" dirty="0" err="1">
                <a:ea typeface="MS Mincho" panose="02020609040205080304" pitchFamily="49" charset="-128"/>
                <a:cs typeface="Times New Roman" panose="02020603050405020304" pitchFamily="18" charset="0"/>
              </a:rPr>
              <a:t>Bauern</a:t>
            </a:r>
            <a:r>
              <a:rPr lang="en-US" dirty="0">
                <a:ea typeface="MS Mincho" panose="02020609040205080304" pitchFamily="49" charset="-128"/>
                <a:cs typeface="Times New Roman" panose="02020603050405020304" pitchFamily="18" charset="0"/>
              </a:rPr>
              <a:t>, die </a:t>
            </a:r>
            <a:r>
              <a:rPr lang="en-US" dirty="0" err="1">
                <a:ea typeface="MS Mincho" panose="02020609040205080304" pitchFamily="49" charset="-128"/>
                <a:cs typeface="Times New Roman" panose="02020603050405020304" pitchFamily="18" charset="0"/>
              </a:rPr>
              <a:t>mit</a:t>
            </a:r>
            <a:r>
              <a:rPr lang="en-US" dirty="0">
                <a:ea typeface="MS Mincho" panose="02020609040205080304" pitchFamily="49" charset="-128"/>
                <a:cs typeface="Times New Roman" panose="02020603050405020304" pitchFamily="18" charset="0"/>
              </a:rPr>
              <a:t> Respekt und </a:t>
            </a:r>
            <a:r>
              <a:rPr lang="en-US" dirty="0" err="1">
                <a:ea typeface="MS Mincho" panose="02020609040205080304" pitchFamily="49" charset="-128"/>
                <a:cs typeface="Times New Roman" panose="02020603050405020304" pitchFamily="18" charset="0"/>
              </a:rPr>
              <a:t>Verantwortung</a:t>
            </a:r>
            <a:r>
              <a:rPr lang="en-US" dirty="0">
                <a:ea typeface="MS Mincho" panose="02020609040205080304" pitchFamily="49" charset="-128"/>
                <a:cs typeface="Times New Roman" panose="02020603050405020304" pitchFamily="18" charset="0"/>
              </a:rPr>
              <a:t> </a:t>
            </a:r>
            <a:r>
              <a:rPr lang="en-US" dirty="0" err="1">
                <a:ea typeface="MS Mincho" panose="02020609040205080304" pitchFamily="49" charset="-128"/>
                <a:cs typeface="Times New Roman" panose="02020603050405020304" pitchFamily="18" charset="0"/>
              </a:rPr>
              <a:t>arbeiten</a:t>
            </a:r>
            <a:r>
              <a:rPr lang="en-US" dirty="0">
                <a:ea typeface="MS Mincho" panose="02020609040205080304" pitchFamily="49" charset="-128"/>
                <a:cs typeface="Times New Roman" panose="02020603050405020304" pitchFamily="18" charset="0"/>
              </a:rPr>
              <a:t>.</a:t>
            </a:r>
          </a:p>
          <a:p>
            <a:pPr>
              <a:lnSpc>
                <a:spcPct val="115000"/>
              </a:lnSpc>
              <a:spcAft>
                <a:spcPts val="1000"/>
              </a:spcAft>
            </a:pPr>
            <a:r>
              <a:rPr lang="de-DE" dirty="0"/>
              <a:t>Fisch aus sauberen, nachhaltigen Quellen</a:t>
            </a:r>
          </a:p>
          <a:p>
            <a:pPr>
              <a:lnSpc>
                <a:spcPct val="115000"/>
              </a:lnSpc>
              <a:spcAft>
                <a:spcPts val="1000"/>
              </a:spcAft>
            </a:pPr>
            <a:r>
              <a:rPr lang="de-DE" dirty="0"/>
              <a:t>Vermeiden Sie hochverarbeitete Pflanzenöle.</a:t>
            </a:r>
            <a:endParaRPr lang="en-US" dirty="0">
              <a:ea typeface="MS Mincho" panose="02020609040205080304" pitchFamily="49" charset="-128"/>
              <a:cs typeface="Times New Roman" panose="02020603050405020304" pitchFamily="18" charset="0"/>
            </a:endParaRPr>
          </a:p>
          <a:p>
            <a:pPr>
              <a:lnSpc>
                <a:spcPct val="115000"/>
              </a:lnSpc>
              <a:spcAft>
                <a:spcPts val="1000"/>
              </a:spcAft>
            </a:pPr>
            <a:endParaRPr lang="en-GB" dirty="0">
              <a:ea typeface="MS Mincho" panose="02020609040205080304" pitchFamily="49" charset="-128"/>
              <a:cs typeface="Times New Roman" panose="02020603050405020304" pitchFamily="18" charset="0"/>
            </a:endParaRPr>
          </a:p>
        </p:txBody>
      </p:sp>
      <p:pic>
        <p:nvPicPr>
          <p:cNvPr id="5" name="Picture 4" descr="A sign with vegetables in baskets&#10;&#10;AI-generated content may be incorrect.">
            <a:extLst>
              <a:ext uri="{FF2B5EF4-FFF2-40B4-BE49-F238E27FC236}">
                <a16:creationId xmlns:a16="http://schemas.microsoft.com/office/drawing/2014/main" id="{8F3F234A-F601-2021-EB42-802BA1901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5376" y="1245472"/>
            <a:ext cx="6145349" cy="4104901"/>
          </a:xfrm>
          <a:prstGeom prst="rect">
            <a:avLst/>
          </a:prstGeom>
        </p:spPr>
      </p:pic>
    </p:spTree>
    <p:extLst>
      <p:ext uri="{BB962C8B-B14F-4D97-AF65-F5344CB8AC3E}">
        <p14:creationId xmlns:p14="http://schemas.microsoft.com/office/powerpoint/2010/main" val="3175590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Was </a:t>
            </a:r>
            <a:r>
              <a:rPr dirty="0" err="1"/>
              <a:t>ist</a:t>
            </a:r>
            <a:r>
              <a:rPr dirty="0"/>
              <a:t> die </a:t>
            </a:r>
            <a:r>
              <a:rPr dirty="0" err="1"/>
              <a:t>ketogene</a:t>
            </a:r>
            <a:r>
              <a:rPr dirty="0"/>
              <a:t> </a:t>
            </a:r>
            <a:r>
              <a:rPr dirty="0" err="1"/>
              <a:t>Ernährung</a:t>
            </a:r>
            <a:r>
              <a:rPr dirty="0"/>
              <a:t>?</a:t>
            </a:r>
          </a:p>
        </p:txBody>
      </p:sp>
      <p:sp>
        <p:nvSpPr>
          <p:cNvPr id="3" name="Content Placeholder 2"/>
          <p:cNvSpPr>
            <a:spLocks noGrp="1"/>
          </p:cNvSpPr>
          <p:nvPr>
            <p:ph idx="1"/>
          </p:nvPr>
        </p:nvSpPr>
        <p:spPr>
          <a:xfrm>
            <a:off x="516099" y="1093305"/>
            <a:ext cx="6307894" cy="5220684"/>
          </a:xfrm>
        </p:spPr>
        <p:txBody>
          <a:bodyPr>
            <a:noAutofit/>
          </a:bodyPr>
          <a:lstStyle/>
          <a:p>
            <a:pPr marL="285750" indent="-285750">
              <a:buFont typeface="Arial" panose="020B0604020202020204" pitchFamily="34" charset="0"/>
              <a:buChar char="•"/>
            </a:pPr>
            <a:r>
              <a:rPr lang="de-CH" noProof="0" dirty="0">
                <a:solidFill>
                  <a:srgbClr val="000000"/>
                </a:solidFill>
              </a:rPr>
              <a:t>Sehr wenig Kohlenhydrate</a:t>
            </a:r>
          </a:p>
          <a:p>
            <a:pPr marL="285750" indent="-285750">
              <a:buFont typeface="Arial" panose="020B0604020202020204" pitchFamily="34" charset="0"/>
              <a:buChar char="•"/>
            </a:pPr>
            <a:r>
              <a:rPr lang="de-CH" noProof="0" dirty="0">
                <a:solidFill>
                  <a:srgbClr val="000000"/>
                </a:solidFill>
              </a:rPr>
              <a:t>Viel gesunde Fette, moderate Proteine</a:t>
            </a:r>
          </a:p>
          <a:p>
            <a:pPr marL="285750" indent="-285750">
              <a:buFont typeface="Arial" panose="020B0604020202020204" pitchFamily="34" charset="0"/>
              <a:buChar char="•"/>
            </a:pPr>
            <a:r>
              <a:rPr lang="de-CH" noProof="0" dirty="0">
                <a:solidFill>
                  <a:srgbClr val="000000"/>
                </a:solidFill>
              </a:rPr>
              <a:t>Ziel: Ketose – der Körper nutzt Fett statt Zucker als Energie</a:t>
            </a:r>
          </a:p>
          <a:p>
            <a:pPr marL="285750" indent="-285750">
              <a:buFont typeface="Arial" panose="020B0604020202020204" pitchFamily="34" charset="0"/>
              <a:buChar char="•"/>
            </a:pPr>
            <a:r>
              <a:rPr lang="de-CH" noProof="0" dirty="0">
                <a:solidFill>
                  <a:srgbClr val="000000"/>
                </a:solidFill>
              </a:rPr>
              <a:t>Stabiler Blutzucker = klarer Kopf, weniger Heißhunger</a:t>
            </a:r>
          </a:p>
          <a:p>
            <a:endParaRPr lang="de-CH" noProof="0" dirty="0">
              <a:solidFill>
                <a:srgbClr val="000000"/>
              </a:solidFill>
            </a:endParaRPr>
          </a:p>
          <a:p>
            <a:r>
              <a:rPr lang="de-CH" sz="2000" b="1" noProof="0" dirty="0">
                <a:solidFill>
                  <a:srgbClr val="000000"/>
                </a:solidFill>
              </a:rPr>
              <a:t>Was sind die Vorteile und für wen ist sie geeignet?</a:t>
            </a:r>
          </a:p>
          <a:p>
            <a:r>
              <a:rPr lang="de-CH" noProof="0" dirty="0"/>
              <a:t>Es gibt keine bekannten Kontraindikationen für eine gesunde </a:t>
            </a:r>
            <a:r>
              <a:rPr lang="de-CH" noProof="0" dirty="0" err="1"/>
              <a:t>Ernährung.</a:t>
            </a:r>
            <a:r>
              <a:rPr lang="de-CH" noProof="0" dirty="0" err="1">
                <a:solidFill>
                  <a:srgbClr val="000000"/>
                </a:solidFill>
              </a:rPr>
              <a:t>Die</a:t>
            </a:r>
            <a:r>
              <a:rPr lang="de-CH" noProof="0" dirty="0">
                <a:solidFill>
                  <a:srgbClr val="000000"/>
                </a:solidFill>
              </a:rPr>
              <a:t> Keto-Diät kann beim Abnehmen helfen den Blutzuckerspiegel stabilisieren und die Energie steigern. </a:t>
            </a:r>
          </a:p>
          <a:p>
            <a:r>
              <a:rPr lang="de-CH" noProof="0" dirty="0">
                <a:solidFill>
                  <a:srgbClr val="000000"/>
                </a:solidFill>
              </a:rPr>
              <a:t>Sie ist besonders geeignet für Menschen mit Übergewicht, Typ-2-Diabetes oder Insulinresistenz. </a:t>
            </a:r>
            <a:endParaRPr lang="de-CH" noProof="0" dirty="0"/>
          </a:p>
          <a:p>
            <a:endParaRPr lang="de-CH" noProof="0" dirty="0">
              <a:solidFill>
                <a:srgbClr val="000000"/>
              </a:solidFill>
            </a:endParaRPr>
          </a:p>
          <a:p>
            <a:endParaRPr lang="de-CH" noProof="0" dirty="0">
              <a:solidFill>
                <a:srgbClr val="000000"/>
              </a:solidFill>
            </a:endParaRPr>
          </a:p>
        </p:txBody>
      </p:sp>
      <p:pic>
        <p:nvPicPr>
          <p:cNvPr id="8" name="Picture 7">
            <a:extLst>
              <a:ext uri="{FF2B5EF4-FFF2-40B4-BE49-F238E27FC236}">
                <a16:creationId xmlns:a16="http://schemas.microsoft.com/office/drawing/2014/main" id="{3A5F9A27-DBA2-E753-5EAB-277B0F59AD75}"/>
              </a:ext>
            </a:extLst>
          </p:cNvPr>
          <p:cNvPicPr>
            <a:picLocks noChangeAspect="1"/>
          </p:cNvPicPr>
          <p:nvPr/>
        </p:nvPicPr>
        <p:blipFill>
          <a:blip r:embed="rId2"/>
          <a:srcRect l="10354" t="2692" r="5020" b="15267"/>
          <a:stretch>
            <a:fillRect/>
          </a:stretch>
        </p:blipFill>
        <p:spPr>
          <a:xfrm>
            <a:off x="6823993" y="1475030"/>
            <a:ext cx="5171440" cy="404159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FAB5A-93C1-D767-0F41-BB4B6FE076C7}"/>
              </a:ext>
            </a:extLst>
          </p:cNvPr>
          <p:cNvSpPr>
            <a:spLocks noGrp="1"/>
          </p:cNvSpPr>
          <p:nvPr>
            <p:ph type="title"/>
          </p:nvPr>
        </p:nvSpPr>
        <p:spPr/>
        <p:txBody>
          <a:bodyPr>
            <a:noAutofit/>
          </a:bodyPr>
          <a:lstStyle/>
          <a:p>
            <a:r>
              <a:rPr lang="en-GB" b="1" kern="0" dirty="0">
                <a:solidFill>
                  <a:srgbClr val="000000"/>
                </a:solidFill>
                <a:effectLst/>
                <a:ea typeface="Times New Roman" panose="02020603050405020304" pitchFamily="18" charset="0"/>
                <a:cs typeface="Times New Roman" panose="02020603050405020304" pitchFamily="18" charset="0"/>
              </a:rPr>
              <a:t>Moderne </a:t>
            </a:r>
            <a:r>
              <a:rPr lang="en-GB" b="1" kern="0" dirty="0" err="1">
                <a:solidFill>
                  <a:srgbClr val="000000"/>
                </a:solidFill>
                <a:effectLst/>
                <a:ea typeface="Times New Roman" panose="02020603050405020304" pitchFamily="18" charset="0"/>
                <a:cs typeface="Times New Roman" panose="02020603050405020304" pitchFamily="18" charset="0"/>
              </a:rPr>
              <a:t>Anwendung</a:t>
            </a:r>
            <a:br>
              <a:rPr lang="en-GB" kern="100" dirty="0">
                <a:effectLst/>
                <a:ea typeface="Aptos" panose="020B000402020202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59ED9D32-F46E-103F-65C3-9F643E630532}"/>
              </a:ext>
            </a:extLst>
          </p:cNvPr>
          <p:cNvSpPr>
            <a:spLocks noGrp="1"/>
          </p:cNvSpPr>
          <p:nvPr>
            <p:ph idx="1"/>
          </p:nvPr>
        </p:nvSpPr>
        <p:spPr>
          <a:xfrm>
            <a:off x="516098" y="1093305"/>
            <a:ext cx="5786461" cy="5220684"/>
          </a:xfrm>
        </p:spPr>
        <p:txBody>
          <a:bodyPr>
            <a:noAutofit/>
          </a:bodyPr>
          <a:lstStyle/>
          <a:p>
            <a:pPr>
              <a:buNone/>
            </a:pPr>
            <a:r>
              <a:rPr lang="en-GB" kern="0" dirty="0">
                <a:solidFill>
                  <a:srgbClr val="000000"/>
                </a:solidFill>
                <a:effectLst/>
                <a:ea typeface="Times New Roman" panose="02020603050405020304" pitchFamily="18" charset="0"/>
              </a:rPr>
              <a:t>Heute </a:t>
            </a:r>
            <a:r>
              <a:rPr lang="en-GB" kern="0" dirty="0" err="1">
                <a:solidFill>
                  <a:srgbClr val="000000"/>
                </a:solidFill>
                <a:effectLst/>
                <a:ea typeface="Times New Roman" panose="02020603050405020304" pitchFamily="18" charset="0"/>
              </a:rPr>
              <a:t>wird</a:t>
            </a:r>
            <a:r>
              <a:rPr lang="en-GB" kern="0" dirty="0">
                <a:solidFill>
                  <a:srgbClr val="000000"/>
                </a:solidFill>
                <a:effectLst/>
                <a:ea typeface="Times New Roman" panose="02020603050405020304" pitchFamily="18" charset="0"/>
              </a:rPr>
              <a:t> die </a:t>
            </a:r>
            <a:r>
              <a:rPr lang="en-GB" kern="0" dirty="0" err="1">
                <a:solidFill>
                  <a:srgbClr val="000000"/>
                </a:solidFill>
                <a:effectLst/>
                <a:ea typeface="Times New Roman" panose="02020603050405020304" pitchFamily="18" charset="0"/>
              </a:rPr>
              <a:t>ketogene</a:t>
            </a:r>
            <a:r>
              <a:rPr lang="en-GB" kern="0" dirty="0">
                <a:solidFill>
                  <a:srgbClr val="000000"/>
                </a:solidFill>
                <a:effectLst/>
                <a:ea typeface="Times New Roman" panose="02020603050405020304" pitchFamily="18" charset="0"/>
              </a:rPr>
              <a:t> </a:t>
            </a:r>
            <a:r>
              <a:rPr lang="en-GB" kern="0" dirty="0" err="1">
                <a:solidFill>
                  <a:srgbClr val="000000"/>
                </a:solidFill>
                <a:effectLst/>
                <a:ea typeface="Times New Roman" panose="02020603050405020304" pitchFamily="18" charset="0"/>
              </a:rPr>
              <a:t>Ernährung</a:t>
            </a:r>
            <a:r>
              <a:rPr lang="en-GB" kern="0" dirty="0">
                <a:solidFill>
                  <a:srgbClr val="000000"/>
                </a:solidFill>
                <a:effectLst/>
                <a:ea typeface="Times New Roman" panose="02020603050405020304" pitchFamily="18" charset="0"/>
              </a:rPr>
              <a:t> </a:t>
            </a:r>
            <a:r>
              <a:rPr lang="en-GB" kern="0" dirty="0" err="1">
                <a:solidFill>
                  <a:srgbClr val="000000"/>
                </a:solidFill>
                <a:effectLst/>
                <a:ea typeface="Times New Roman" panose="02020603050405020304" pitchFamily="18" charset="0"/>
              </a:rPr>
              <a:t>verwendet</a:t>
            </a:r>
            <a:r>
              <a:rPr lang="en-GB" kern="0" dirty="0">
                <a:solidFill>
                  <a:srgbClr val="000000"/>
                </a:solidFill>
                <a:effectLst/>
                <a:ea typeface="Times New Roman" panose="02020603050405020304" pitchFamily="18" charset="0"/>
              </a:rPr>
              <a:t> für:</a:t>
            </a:r>
          </a:p>
          <a:p>
            <a:r>
              <a:rPr lang="de-DE" dirty="0"/>
              <a:t>Allgemeine Gesundheit und Wohlbefinden</a:t>
            </a:r>
            <a:endParaRPr lang="en-GB" kern="0" dirty="0">
              <a:solidFill>
                <a:srgbClr val="000000"/>
              </a:solidFill>
              <a:ea typeface="Times New Roman" panose="02020603050405020304" pitchFamily="18" charset="0"/>
            </a:endParaRPr>
          </a:p>
          <a:p>
            <a:pPr lvl="1"/>
            <a:r>
              <a:rPr lang="en-GB" kern="0" dirty="0" err="1">
                <a:solidFill>
                  <a:srgbClr val="000000"/>
                </a:solidFill>
                <a:effectLst/>
                <a:ea typeface="Times New Roman" panose="02020603050405020304" pitchFamily="18" charset="0"/>
              </a:rPr>
              <a:t>bei</a:t>
            </a:r>
            <a:r>
              <a:rPr lang="en-GB" kern="0" dirty="0">
                <a:solidFill>
                  <a:srgbClr val="000000"/>
                </a:solidFill>
                <a:effectLst/>
                <a:ea typeface="Times New Roman" panose="02020603050405020304" pitchFamily="18" charset="0"/>
              </a:rPr>
              <a:t> </a:t>
            </a:r>
            <a:r>
              <a:rPr lang="en-GB" kern="0" dirty="0" err="1">
                <a:solidFill>
                  <a:srgbClr val="000000"/>
                </a:solidFill>
                <a:effectLst/>
                <a:ea typeface="Times New Roman" panose="02020603050405020304" pitchFamily="18" charset="0"/>
              </a:rPr>
              <a:t>Epilepsie</a:t>
            </a:r>
            <a:r>
              <a:rPr lang="en-GB" kern="0" dirty="0">
                <a:solidFill>
                  <a:srgbClr val="000000"/>
                </a:solidFill>
                <a:effectLst/>
                <a:ea typeface="Times New Roman" panose="02020603050405020304" pitchFamily="18" charset="0"/>
              </a:rPr>
              <a:t>, </a:t>
            </a:r>
          </a:p>
          <a:p>
            <a:pPr lvl="1"/>
            <a:r>
              <a:rPr lang="en-GB" kern="0" dirty="0" err="1">
                <a:solidFill>
                  <a:srgbClr val="000000"/>
                </a:solidFill>
                <a:effectLst/>
                <a:ea typeface="Times New Roman" panose="02020603050405020304" pitchFamily="18" charset="0"/>
              </a:rPr>
              <a:t>bei</a:t>
            </a:r>
            <a:r>
              <a:rPr lang="en-GB" kern="0" dirty="0">
                <a:solidFill>
                  <a:srgbClr val="000000"/>
                </a:solidFill>
                <a:effectLst/>
                <a:ea typeface="Times New Roman" panose="02020603050405020304" pitchFamily="18" charset="0"/>
              </a:rPr>
              <a:t> </a:t>
            </a:r>
            <a:r>
              <a:rPr lang="en-GB" kern="0" dirty="0" err="1">
                <a:solidFill>
                  <a:srgbClr val="000000"/>
                </a:solidFill>
                <a:effectLst/>
                <a:ea typeface="Times New Roman" panose="02020603050405020304" pitchFamily="18" charset="0"/>
              </a:rPr>
              <a:t>Adipositas</a:t>
            </a:r>
            <a:r>
              <a:rPr lang="en-GB" kern="0" dirty="0">
                <a:solidFill>
                  <a:srgbClr val="000000"/>
                </a:solidFill>
                <a:effectLst/>
                <a:ea typeface="Times New Roman" panose="02020603050405020304" pitchFamily="18" charset="0"/>
              </a:rPr>
              <a:t>, Diabetes </a:t>
            </a:r>
            <a:r>
              <a:rPr lang="en-GB" kern="0" dirty="0" err="1">
                <a:solidFill>
                  <a:srgbClr val="000000"/>
                </a:solidFill>
                <a:effectLst/>
                <a:ea typeface="Times New Roman" panose="02020603050405020304" pitchFamily="18" charset="0"/>
              </a:rPr>
              <a:t>Typ</a:t>
            </a:r>
            <a:r>
              <a:rPr lang="en-GB" kern="0" dirty="0">
                <a:solidFill>
                  <a:srgbClr val="000000"/>
                </a:solidFill>
                <a:effectLst/>
                <a:ea typeface="Times New Roman" panose="02020603050405020304" pitchFamily="18" charset="0"/>
              </a:rPr>
              <a:t> 2,</a:t>
            </a:r>
          </a:p>
          <a:p>
            <a:pPr lvl="1"/>
            <a:r>
              <a:rPr lang="en-GB" kern="0" dirty="0" err="1">
                <a:solidFill>
                  <a:srgbClr val="000000"/>
                </a:solidFill>
                <a:effectLst/>
                <a:ea typeface="Times New Roman" panose="02020603050405020304" pitchFamily="18" charset="0"/>
              </a:rPr>
              <a:t>neurologischen</a:t>
            </a:r>
            <a:r>
              <a:rPr lang="en-GB" kern="0" dirty="0">
                <a:solidFill>
                  <a:srgbClr val="000000"/>
                </a:solidFill>
                <a:effectLst/>
                <a:ea typeface="Times New Roman" panose="02020603050405020304" pitchFamily="18" charset="0"/>
              </a:rPr>
              <a:t> </a:t>
            </a:r>
            <a:r>
              <a:rPr lang="en-GB" kern="0" dirty="0" err="1">
                <a:solidFill>
                  <a:srgbClr val="000000"/>
                </a:solidFill>
                <a:effectLst/>
                <a:ea typeface="Times New Roman" panose="02020603050405020304" pitchFamily="18" charset="0"/>
              </a:rPr>
              <a:t>Erkrankungen</a:t>
            </a:r>
            <a:r>
              <a:rPr lang="en-GB" kern="0" dirty="0">
                <a:solidFill>
                  <a:srgbClr val="000000"/>
                </a:solidFill>
                <a:effectLst/>
                <a:ea typeface="Times New Roman" panose="02020603050405020304" pitchFamily="18" charset="0"/>
              </a:rPr>
              <a:t> (z. B. Alzheimer, Parkinson) </a:t>
            </a:r>
          </a:p>
          <a:p>
            <a:r>
              <a:rPr lang="en-GB" kern="0" dirty="0">
                <a:solidFill>
                  <a:srgbClr val="000000"/>
                </a:solidFill>
                <a:effectLst/>
                <a:ea typeface="Times New Roman" panose="02020603050405020304" pitchFamily="18" charset="0"/>
              </a:rPr>
              <a:t>…und </a:t>
            </a:r>
            <a:r>
              <a:rPr lang="en-GB" kern="0" dirty="0" err="1">
                <a:solidFill>
                  <a:srgbClr val="000000"/>
                </a:solidFill>
                <a:effectLst/>
                <a:ea typeface="Times New Roman" panose="02020603050405020304" pitchFamily="18" charset="0"/>
              </a:rPr>
              <a:t>sogar</a:t>
            </a:r>
            <a:r>
              <a:rPr lang="en-GB" kern="0" dirty="0">
                <a:solidFill>
                  <a:srgbClr val="000000"/>
                </a:solidFill>
                <a:effectLst/>
                <a:ea typeface="Times New Roman" panose="02020603050405020304" pitchFamily="18" charset="0"/>
              </a:rPr>
              <a:t> in der </a:t>
            </a:r>
            <a:r>
              <a:rPr lang="en-GB" kern="0" dirty="0" err="1">
                <a:solidFill>
                  <a:srgbClr val="000000"/>
                </a:solidFill>
                <a:effectLst/>
                <a:ea typeface="Times New Roman" panose="02020603050405020304" pitchFamily="18" charset="0"/>
              </a:rPr>
              <a:t>Krebstherapie</a:t>
            </a:r>
            <a:r>
              <a:rPr lang="en-GB" kern="0" dirty="0">
                <a:solidFill>
                  <a:srgbClr val="000000"/>
                </a:solidFill>
                <a:effectLst/>
                <a:ea typeface="Times New Roman" panose="02020603050405020304" pitchFamily="18" charset="0"/>
              </a:rPr>
              <a:t>-Forschung </a:t>
            </a:r>
            <a:r>
              <a:rPr lang="en-GB" kern="0" dirty="0" err="1">
                <a:solidFill>
                  <a:srgbClr val="000000"/>
                </a:solidFill>
                <a:effectLst/>
                <a:ea typeface="Times New Roman" panose="02020603050405020304" pitchFamily="18" charset="0"/>
              </a:rPr>
              <a:t>diskutiert</a:t>
            </a:r>
            <a:r>
              <a:rPr lang="en-GB" kern="0" dirty="0">
                <a:solidFill>
                  <a:srgbClr val="000000"/>
                </a:solidFill>
                <a:effectLst/>
                <a:ea typeface="Times New Roman" panose="02020603050405020304" pitchFamily="18" charset="0"/>
              </a:rPr>
              <a:t>.</a:t>
            </a:r>
          </a:p>
          <a:p>
            <a:pPr>
              <a:buNone/>
            </a:pPr>
            <a:br>
              <a:rPr lang="en-GB" kern="0" dirty="0">
                <a:solidFill>
                  <a:srgbClr val="000000"/>
                </a:solidFill>
                <a:effectLst/>
                <a:ea typeface="Times New Roman" panose="02020603050405020304" pitchFamily="18" charset="0"/>
              </a:rPr>
            </a:br>
            <a:endParaRPr lang="en-GB" kern="100" dirty="0">
              <a:effectLst/>
              <a:ea typeface="Aptos" panose="020B0004020202020204" pitchFamily="34" charset="0"/>
            </a:endParaRPr>
          </a:p>
          <a:p>
            <a:endParaRPr lang="en-GB" kern="100" dirty="0">
              <a:effectLst/>
              <a:ea typeface="Aptos" panose="020B0004020202020204" pitchFamily="34" charset="0"/>
            </a:endParaRPr>
          </a:p>
          <a:p>
            <a:endParaRPr lang="en-US" dirty="0"/>
          </a:p>
        </p:txBody>
      </p:sp>
      <p:pic>
        <p:nvPicPr>
          <p:cNvPr id="5" name="Picture 4" descr="A variety of foods on a table&#10;&#10;AI-generated content may be incorrect.">
            <a:extLst>
              <a:ext uri="{FF2B5EF4-FFF2-40B4-BE49-F238E27FC236}">
                <a16:creationId xmlns:a16="http://schemas.microsoft.com/office/drawing/2014/main" id="{F56DCF3A-162C-3AF2-5815-5B632F84B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4906" y="1186453"/>
            <a:ext cx="5078320" cy="3173950"/>
          </a:xfrm>
          <a:prstGeom prst="rect">
            <a:avLst/>
          </a:prstGeom>
        </p:spPr>
      </p:pic>
    </p:spTree>
    <p:extLst>
      <p:ext uri="{BB962C8B-B14F-4D97-AF65-F5344CB8AC3E}">
        <p14:creationId xmlns:p14="http://schemas.microsoft.com/office/powerpoint/2010/main" val="3197381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err="1"/>
              <a:t>Vor</a:t>
            </a:r>
            <a:r>
              <a:rPr lang="de-CH" dirty="0"/>
              <a:t>teile und Hindernisse für </a:t>
            </a:r>
            <a:r>
              <a:rPr dirty="0"/>
              <a:t>d</a:t>
            </a:r>
            <a:r>
              <a:rPr lang="de-CH" dirty="0"/>
              <a:t>i</a:t>
            </a:r>
            <a:r>
              <a:rPr dirty="0"/>
              <a:t>e </a:t>
            </a:r>
            <a:r>
              <a:rPr dirty="0" err="1"/>
              <a:t>ketogene</a:t>
            </a:r>
            <a:r>
              <a:rPr dirty="0"/>
              <a:t> </a:t>
            </a:r>
            <a:r>
              <a:rPr dirty="0" err="1"/>
              <a:t>Ernährung</a:t>
            </a:r>
            <a:endParaRPr dirty="0"/>
          </a:p>
        </p:txBody>
      </p:sp>
      <p:sp>
        <p:nvSpPr>
          <p:cNvPr id="3" name="Content Placeholder 2"/>
          <p:cNvSpPr>
            <a:spLocks noGrp="1"/>
          </p:cNvSpPr>
          <p:nvPr>
            <p:ph idx="1"/>
          </p:nvPr>
        </p:nvSpPr>
        <p:spPr>
          <a:xfrm>
            <a:off x="516099" y="2871669"/>
            <a:ext cx="5325482" cy="3442320"/>
          </a:xfrm>
        </p:spPr>
        <p:txBody>
          <a:bodyPr>
            <a:noAutofit/>
          </a:bodyPr>
          <a:lstStyle/>
          <a:p>
            <a:r>
              <a:rPr lang="en-GB" b="0" i="0" u="none" strike="noStrike" dirty="0" err="1">
                <a:solidFill>
                  <a:srgbClr val="000000"/>
                </a:solidFill>
                <a:effectLst/>
              </a:rPr>
              <a:t>Echte</a:t>
            </a:r>
            <a:r>
              <a:rPr lang="en-GB" b="0" i="0" u="none" strike="noStrike" dirty="0">
                <a:solidFill>
                  <a:srgbClr val="000000"/>
                </a:solidFill>
                <a:effectLst/>
              </a:rPr>
              <a:t> </a:t>
            </a:r>
            <a:r>
              <a:rPr lang="en-GB" b="0" i="0" u="none" strike="noStrike" dirty="0" err="1">
                <a:solidFill>
                  <a:srgbClr val="000000"/>
                </a:solidFill>
                <a:effectLst/>
              </a:rPr>
              <a:t>Lebensmittel</a:t>
            </a:r>
            <a:r>
              <a:rPr lang="en-GB" b="0" i="0" u="none" strike="noStrike" dirty="0">
                <a:solidFill>
                  <a:srgbClr val="000000"/>
                </a:solidFill>
                <a:effectLst/>
              </a:rPr>
              <a:t> = </a:t>
            </a:r>
            <a:br>
              <a:rPr lang="en-GB" b="0" i="0" u="none" strike="noStrike" dirty="0">
                <a:solidFill>
                  <a:srgbClr val="000000"/>
                </a:solidFill>
                <a:effectLst/>
              </a:rPr>
            </a:br>
            <a:r>
              <a:rPr lang="en-GB" b="0" i="0" u="none" strike="noStrike" dirty="0" err="1">
                <a:solidFill>
                  <a:srgbClr val="000000"/>
                </a:solidFill>
                <a:effectLst/>
              </a:rPr>
              <a:t>weniger</a:t>
            </a:r>
            <a:r>
              <a:rPr lang="en-GB" b="0" i="0" u="none" strike="noStrike" dirty="0">
                <a:solidFill>
                  <a:srgbClr val="000000"/>
                </a:solidFill>
                <a:effectLst/>
              </a:rPr>
              <a:t> </a:t>
            </a:r>
            <a:r>
              <a:rPr lang="en-GB" b="0" i="0" u="none" strike="noStrike" dirty="0" err="1">
                <a:solidFill>
                  <a:srgbClr val="000000"/>
                </a:solidFill>
                <a:effectLst/>
              </a:rPr>
              <a:t>Chemikalien</a:t>
            </a:r>
            <a:r>
              <a:rPr lang="en-GB" b="0" i="0" u="none" strike="noStrike" dirty="0">
                <a:solidFill>
                  <a:srgbClr val="000000"/>
                </a:solidFill>
                <a:effectLst/>
              </a:rPr>
              <a:t>, </a:t>
            </a:r>
            <a:r>
              <a:rPr lang="en-GB" b="0" i="0" u="none" strike="noStrike" dirty="0" err="1">
                <a:solidFill>
                  <a:srgbClr val="000000"/>
                </a:solidFill>
                <a:effectLst/>
              </a:rPr>
              <a:t>mehr</a:t>
            </a:r>
            <a:r>
              <a:rPr lang="en-GB" b="0" i="0" u="none" strike="noStrike" dirty="0">
                <a:solidFill>
                  <a:srgbClr val="000000"/>
                </a:solidFill>
                <a:effectLst/>
              </a:rPr>
              <a:t> </a:t>
            </a:r>
            <a:r>
              <a:rPr lang="en-GB" b="0" i="0" u="none" strike="noStrike" dirty="0" err="1">
                <a:solidFill>
                  <a:srgbClr val="000000"/>
                </a:solidFill>
                <a:effectLst/>
              </a:rPr>
              <a:t>Nährstoffe</a:t>
            </a:r>
            <a:r>
              <a:rPr lang="en-GB" b="0" i="0" u="none" strike="noStrike" dirty="0">
                <a:solidFill>
                  <a:srgbClr val="000000"/>
                </a:solidFill>
                <a:effectLst/>
              </a:rPr>
              <a:t>.</a:t>
            </a:r>
            <a:endParaRPr lang="de-CH" dirty="0">
              <a:solidFill>
                <a:srgbClr val="000000"/>
              </a:solidFill>
            </a:endParaRPr>
          </a:p>
          <a:p>
            <a:r>
              <a:rPr dirty="0">
                <a:solidFill>
                  <a:srgbClr val="000000"/>
                </a:solidFill>
              </a:rPr>
              <a:t>✅ </a:t>
            </a:r>
            <a:r>
              <a:rPr dirty="0" err="1">
                <a:solidFill>
                  <a:srgbClr val="000000"/>
                </a:solidFill>
              </a:rPr>
              <a:t>Klareres</a:t>
            </a:r>
            <a:r>
              <a:rPr dirty="0">
                <a:solidFill>
                  <a:srgbClr val="000000"/>
                </a:solidFill>
              </a:rPr>
              <a:t> Denken, </a:t>
            </a:r>
            <a:r>
              <a:rPr dirty="0" err="1">
                <a:solidFill>
                  <a:srgbClr val="000000"/>
                </a:solidFill>
              </a:rPr>
              <a:t>bessere</a:t>
            </a:r>
            <a:r>
              <a:rPr dirty="0">
                <a:solidFill>
                  <a:srgbClr val="000000"/>
                </a:solidFill>
              </a:rPr>
              <a:t> </a:t>
            </a:r>
            <a:r>
              <a:rPr dirty="0" err="1">
                <a:solidFill>
                  <a:srgbClr val="000000"/>
                </a:solidFill>
              </a:rPr>
              <a:t>Konzentration</a:t>
            </a:r>
            <a:endParaRPr dirty="0">
              <a:solidFill>
                <a:srgbClr val="000000"/>
              </a:solidFill>
            </a:endParaRPr>
          </a:p>
          <a:p>
            <a:r>
              <a:rPr dirty="0">
                <a:solidFill>
                  <a:srgbClr val="000000"/>
                </a:solidFill>
              </a:rPr>
              <a:t>✅ Mehr Energie – </a:t>
            </a:r>
            <a:r>
              <a:rPr dirty="0" err="1">
                <a:solidFill>
                  <a:srgbClr val="000000"/>
                </a:solidFill>
              </a:rPr>
              <a:t>ohne</a:t>
            </a:r>
            <a:r>
              <a:rPr dirty="0">
                <a:solidFill>
                  <a:srgbClr val="000000"/>
                </a:solidFill>
              </a:rPr>
              <a:t> </a:t>
            </a:r>
            <a:r>
              <a:rPr dirty="0" err="1">
                <a:solidFill>
                  <a:srgbClr val="000000"/>
                </a:solidFill>
              </a:rPr>
              <a:t>Zuckerabfälle</a:t>
            </a:r>
            <a:endParaRPr dirty="0">
              <a:solidFill>
                <a:srgbClr val="000000"/>
              </a:solidFill>
            </a:endParaRPr>
          </a:p>
          <a:p>
            <a:r>
              <a:rPr dirty="0">
                <a:solidFill>
                  <a:srgbClr val="000000"/>
                </a:solidFill>
              </a:rPr>
              <a:t>✅ Weniger </a:t>
            </a:r>
            <a:r>
              <a:rPr dirty="0" err="1">
                <a:solidFill>
                  <a:srgbClr val="000000"/>
                </a:solidFill>
              </a:rPr>
              <a:t>Entzündungen</a:t>
            </a:r>
            <a:r>
              <a:rPr dirty="0">
                <a:solidFill>
                  <a:srgbClr val="000000"/>
                </a:solidFill>
              </a:rPr>
              <a:t> </a:t>
            </a:r>
            <a:r>
              <a:rPr dirty="0" err="1">
                <a:solidFill>
                  <a:srgbClr val="000000"/>
                </a:solidFill>
              </a:rPr>
              <a:t>im</a:t>
            </a:r>
            <a:r>
              <a:rPr dirty="0">
                <a:solidFill>
                  <a:srgbClr val="000000"/>
                </a:solidFill>
              </a:rPr>
              <a:t> Körper</a:t>
            </a:r>
          </a:p>
          <a:p>
            <a:r>
              <a:rPr dirty="0">
                <a:solidFill>
                  <a:srgbClr val="000000"/>
                </a:solidFill>
              </a:rPr>
              <a:t>✅ </a:t>
            </a:r>
            <a:r>
              <a:rPr dirty="0" err="1">
                <a:solidFill>
                  <a:srgbClr val="000000"/>
                </a:solidFill>
              </a:rPr>
              <a:t>Unterstützung</a:t>
            </a:r>
            <a:r>
              <a:rPr dirty="0">
                <a:solidFill>
                  <a:srgbClr val="000000"/>
                </a:solidFill>
              </a:rPr>
              <a:t> </a:t>
            </a:r>
            <a:r>
              <a:rPr dirty="0" err="1">
                <a:solidFill>
                  <a:srgbClr val="000000"/>
                </a:solidFill>
              </a:rPr>
              <a:t>beim</a:t>
            </a:r>
            <a:r>
              <a:rPr dirty="0">
                <a:solidFill>
                  <a:srgbClr val="000000"/>
                </a:solidFill>
              </a:rPr>
              <a:t> </a:t>
            </a:r>
            <a:r>
              <a:rPr dirty="0" err="1">
                <a:solidFill>
                  <a:srgbClr val="000000"/>
                </a:solidFill>
              </a:rPr>
              <a:t>Abnehmen</a:t>
            </a:r>
            <a:endParaRPr dirty="0">
              <a:solidFill>
                <a:srgbClr val="000000"/>
              </a:solidFill>
            </a:endParaRPr>
          </a:p>
          <a:p>
            <a:r>
              <a:rPr dirty="0">
                <a:solidFill>
                  <a:srgbClr val="000000"/>
                </a:solidFill>
              </a:rPr>
              <a:t>✅ Positive </a:t>
            </a:r>
            <a:r>
              <a:rPr dirty="0" err="1">
                <a:solidFill>
                  <a:srgbClr val="000000"/>
                </a:solidFill>
              </a:rPr>
              <a:t>Wirkung</a:t>
            </a:r>
            <a:r>
              <a:rPr dirty="0">
                <a:solidFill>
                  <a:srgbClr val="000000"/>
                </a:solidFill>
              </a:rPr>
              <a:t> </a:t>
            </a:r>
            <a:endParaRPr lang="de-CH" dirty="0">
              <a:solidFill>
                <a:srgbClr val="000000"/>
              </a:solidFill>
            </a:endParaRPr>
          </a:p>
          <a:p>
            <a:endParaRPr lang="de-CH" dirty="0">
              <a:solidFill>
                <a:srgbClr val="000000"/>
              </a:solidFill>
            </a:endParaRPr>
          </a:p>
        </p:txBody>
      </p:sp>
      <p:sp>
        <p:nvSpPr>
          <p:cNvPr id="4" name="Content Placeholder 2">
            <a:extLst>
              <a:ext uri="{FF2B5EF4-FFF2-40B4-BE49-F238E27FC236}">
                <a16:creationId xmlns:a16="http://schemas.microsoft.com/office/drawing/2014/main" id="{1ED7164E-7878-6269-DC48-229B48DD2D2D}"/>
              </a:ext>
            </a:extLst>
          </p:cNvPr>
          <p:cNvSpPr txBox="1">
            <a:spLocks/>
          </p:cNvSpPr>
          <p:nvPr/>
        </p:nvSpPr>
        <p:spPr>
          <a:xfrm>
            <a:off x="6295002" y="2871669"/>
            <a:ext cx="5380899" cy="344232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Verarbeitete Kohlenhydrate und Zucker machen süchtig</a:t>
            </a:r>
            <a:r>
              <a:rPr lang="en-GB" dirty="0">
                <a:solidFill>
                  <a:srgbClr val="000000"/>
                </a:solidFill>
              </a:rPr>
              <a:t>. </a:t>
            </a:r>
            <a:r>
              <a:rPr lang="de-DE" dirty="0"/>
              <a:t>Der soziale Druck, ungesunde Substanzen zu essen und zu trinken, ist hoch. Werbung usw.</a:t>
            </a:r>
          </a:p>
          <a:p>
            <a:r>
              <a:rPr lang="de-DE" dirty="0"/>
              <a:t>Es erfordert zwar Disziplin, aber die Belohnung und die Verbesserung von Gesundheit und Wohlbefinden machen es lohnenswert.</a:t>
            </a:r>
          </a:p>
          <a:p>
            <a:r>
              <a:rPr lang="de-DE" dirty="0"/>
              <a:t>Unsicher? wenden Sie sich an Ihren Arzt.</a:t>
            </a:r>
            <a:endParaRPr lang="en-US" dirty="0"/>
          </a:p>
        </p:txBody>
      </p:sp>
      <p:pic>
        <p:nvPicPr>
          <p:cNvPr id="6" name="Picture 5">
            <a:extLst>
              <a:ext uri="{FF2B5EF4-FFF2-40B4-BE49-F238E27FC236}">
                <a16:creationId xmlns:a16="http://schemas.microsoft.com/office/drawing/2014/main" id="{6D58FD6C-0AC6-8AB5-0D6F-A9742652708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81023" y="843049"/>
            <a:ext cx="3195633" cy="2095995"/>
          </a:xfrm>
          <a:prstGeom prst="rect">
            <a:avLst/>
          </a:prstGeom>
        </p:spPr>
      </p:pic>
      <p:pic>
        <p:nvPicPr>
          <p:cNvPr id="7" name="Picture 6" descr="A red rectangular sign with white text&#10;&#10;AI-generated content may be incorrect.">
            <a:extLst>
              <a:ext uri="{FF2B5EF4-FFF2-40B4-BE49-F238E27FC236}">
                <a16:creationId xmlns:a16="http://schemas.microsoft.com/office/drawing/2014/main" id="{A8C3B2FB-E67D-32A8-38D9-A347D5C7BCD0}"/>
              </a:ext>
            </a:extLst>
          </p:cNvPr>
          <p:cNvPicPr>
            <a:picLocks noChangeAspect="1"/>
          </p:cNvPicPr>
          <p:nvPr/>
        </p:nvPicPr>
        <p:blipFill>
          <a:blip r:embed="rId3"/>
          <a:srcRect l="13310" t="23304" r="17434" b="18725"/>
          <a:stretch>
            <a:fillRect/>
          </a:stretch>
        </p:blipFill>
        <p:spPr>
          <a:xfrm>
            <a:off x="7251988" y="1256783"/>
            <a:ext cx="2893877" cy="161488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err="1"/>
              <a:t>Fazit</a:t>
            </a:r>
            <a:r>
              <a:rPr dirty="0"/>
              <a:t> &amp; </a:t>
            </a:r>
            <a:r>
              <a:rPr dirty="0" err="1"/>
              <a:t>Einladung</a:t>
            </a:r>
            <a:r>
              <a:rPr dirty="0"/>
              <a:t> </a:t>
            </a:r>
            <a:r>
              <a:rPr dirty="0" err="1"/>
              <a:t>zur</a:t>
            </a:r>
            <a:r>
              <a:rPr dirty="0"/>
              <a:t> </a:t>
            </a:r>
            <a:r>
              <a:rPr dirty="0" err="1"/>
              <a:t>Diskussion</a:t>
            </a:r>
            <a:endParaRPr dirty="0"/>
          </a:p>
        </p:txBody>
      </p:sp>
      <p:sp>
        <p:nvSpPr>
          <p:cNvPr id="3" name="Content Placeholder 2"/>
          <p:cNvSpPr>
            <a:spLocks noGrp="1"/>
          </p:cNvSpPr>
          <p:nvPr>
            <p:ph idx="1"/>
          </p:nvPr>
        </p:nvSpPr>
        <p:spPr/>
        <p:txBody>
          <a:bodyPr>
            <a:noAutofit/>
          </a:bodyPr>
          <a:lstStyle/>
          <a:p>
            <a:pPr marL="1163638" indent="-1163638"/>
            <a:r>
              <a:rPr lang="de-CH" sz="5400" noProof="0" dirty="0">
                <a:solidFill>
                  <a:srgbClr val="000000"/>
                </a:solidFill>
              </a:rPr>
              <a:t>🗣️ </a:t>
            </a:r>
            <a:r>
              <a:rPr lang="de-CH" sz="2800" noProof="0" dirty="0">
                <a:solidFill>
                  <a:srgbClr val="000000"/>
                </a:solidFill>
              </a:rPr>
              <a:t>Keto ist mehr als ein Trend – </a:t>
            </a:r>
            <a:br>
              <a:rPr lang="de-CH" sz="2800" noProof="0" dirty="0">
                <a:solidFill>
                  <a:srgbClr val="000000"/>
                </a:solidFill>
              </a:rPr>
            </a:br>
            <a:r>
              <a:rPr lang="de-CH" sz="2800" noProof="0" dirty="0">
                <a:solidFill>
                  <a:srgbClr val="000000"/>
                </a:solidFill>
              </a:rPr>
              <a:t>es ist eine Strategie für Gesundheit und Lebensqualität</a:t>
            </a:r>
          </a:p>
          <a:p>
            <a:pPr marL="1163638" indent="-1163638"/>
            <a:endParaRPr lang="de-CH" sz="1000" noProof="0" dirty="0">
              <a:solidFill>
                <a:srgbClr val="000000"/>
              </a:solidFill>
            </a:endParaRPr>
          </a:p>
          <a:p>
            <a:pPr marL="1163638" indent="-1163638"/>
            <a:r>
              <a:rPr lang="de-CH" sz="5400" noProof="0" dirty="0">
                <a:solidFill>
                  <a:srgbClr val="000000"/>
                </a:solidFill>
              </a:rPr>
              <a:t>🍽️ </a:t>
            </a:r>
            <a:r>
              <a:rPr lang="de-CH" sz="2800" noProof="0" dirty="0">
                <a:solidFill>
                  <a:srgbClr val="000000"/>
                </a:solidFill>
              </a:rPr>
              <a:t>Beginnen Sie in Ihrer Küche – </a:t>
            </a:r>
            <a:br>
              <a:rPr lang="de-CH" sz="2800" noProof="0" dirty="0">
                <a:solidFill>
                  <a:srgbClr val="000000"/>
                </a:solidFill>
              </a:rPr>
            </a:br>
            <a:r>
              <a:rPr lang="de-CH" sz="2800" noProof="0" dirty="0">
                <a:solidFill>
                  <a:srgbClr val="000000"/>
                </a:solidFill>
              </a:rPr>
              <a:t>kleine Änderungen, große Wirkung</a:t>
            </a:r>
          </a:p>
          <a:p>
            <a:pPr marL="1163638" indent="-1163638"/>
            <a:endParaRPr lang="de-CH" sz="1000" noProof="0" dirty="0">
              <a:solidFill>
                <a:srgbClr val="000000"/>
              </a:solidFill>
            </a:endParaRPr>
          </a:p>
          <a:p>
            <a:pPr marL="1163638" indent="-1163638"/>
            <a:r>
              <a:rPr lang="de-CH" sz="5400" noProof="0" dirty="0">
                <a:solidFill>
                  <a:srgbClr val="000000"/>
                </a:solidFill>
              </a:rPr>
              <a:t>❓</a:t>
            </a:r>
            <a:r>
              <a:rPr lang="de-CH" sz="2800" noProof="0" dirty="0">
                <a:solidFill>
                  <a:srgbClr val="000000"/>
                </a:solidFill>
              </a:rPr>
              <a:t> Fragen?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DC07A-2AC6-2297-962E-51D46371AF19}"/>
              </a:ext>
            </a:extLst>
          </p:cNvPr>
          <p:cNvSpPr>
            <a:spLocks noGrp="1"/>
          </p:cNvSpPr>
          <p:nvPr>
            <p:ph type="title"/>
          </p:nvPr>
        </p:nvSpPr>
        <p:spPr/>
        <p:txBody>
          <a:bodyPr/>
          <a:lstStyle/>
          <a:p>
            <a:r>
              <a:rPr lang="en-US" dirty="0"/>
              <a:t>Pause</a:t>
            </a:r>
            <a:endParaRPr lang="de-CH" dirty="0"/>
          </a:p>
        </p:txBody>
      </p:sp>
      <p:pic>
        <p:nvPicPr>
          <p:cNvPr id="6" name="Content Placeholder 5" descr="A clock with a blue and black text&#10;&#10;AI-generated content may be incorrect.">
            <a:extLst>
              <a:ext uri="{FF2B5EF4-FFF2-40B4-BE49-F238E27FC236}">
                <a16:creationId xmlns:a16="http://schemas.microsoft.com/office/drawing/2014/main" id="{6F686272-8A81-1E2D-7A39-2078A7AB3B1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l="67704"/>
          <a:stretch/>
        </p:blipFill>
        <p:spPr>
          <a:xfrm>
            <a:off x="4191785" y="723023"/>
            <a:ext cx="3808430" cy="3825881"/>
          </a:xfrm>
        </p:spPr>
      </p:pic>
      <p:sp>
        <p:nvSpPr>
          <p:cNvPr id="4" name="Slide Number Placeholder 3">
            <a:extLst>
              <a:ext uri="{FF2B5EF4-FFF2-40B4-BE49-F238E27FC236}">
                <a16:creationId xmlns:a16="http://schemas.microsoft.com/office/drawing/2014/main" id="{E8282991-17ED-8601-F3BC-B7F179D3876B}"/>
              </a:ext>
            </a:extLst>
          </p:cNvPr>
          <p:cNvSpPr>
            <a:spLocks noGrp="1"/>
          </p:cNvSpPr>
          <p:nvPr>
            <p:ph type="sldNum" sz="quarter" idx="12"/>
          </p:nvPr>
        </p:nvSpPr>
        <p:spPr/>
        <p:txBody>
          <a:bodyPr/>
          <a:lstStyle/>
          <a:p>
            <a:fld id="{5A33CB2A-1702-4C1D-9CC4-8D472D39F19E}" type="slidenum">
              <a:rPr lang="en-US" smtClean="0"/>
              <a:t>28</a:t>
            </a:fld>
            <a:endParaRPr lang="en-US"/>
          </a:p>
        </p:txBody>
      </p:sp>
      <p:pic>
        <p:nvPicPr>
          <p:cNvPr id="10" name="Picture 9">
            <a:extLst>
              <a:ext uri="{FF2B5EF4-FFF2-40B4-BE49-F238E27FC236}">
                <a16:creationId xmlns:a16="http://schemas.microsoft.com/office/drawing/2014/main" id="{4F822FB6-A5A0-A844-F673-AEE4E60603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1764" y="4499213"/>
            <a:ext cx="10821724" cy="2026222"/>
          </a:xfrm>
          <a:prstGeom prst="rect">
            <a:avLst/>
          </a:prstGeom>
        </p:spPr>
      </p:pic>
    </p:spTree>
    <p:extLst>
      <p:ext uri="{BB962C8B-B14F-4D97-AF65-F5344CB8AC3E}">
        <p14:creationId xmlns:p14="http://schemas.microsoft.com/office/powerpoint/2010/main" val="1968085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on a piece of wood&#10;&#10;AI-generated content may be incorrect.">
            <a:extLst>
              <a:ext uri="{FF2B5EF4-FFF2-40B4-BE49-F238E27FC236}">
                <a16:creationId xmlns:a16="http://schemas.microsoft.com/office/drawing/2014/main" id="{8BD0976D-72E4-9DD1-47B1-FC4501B78C19}"/>
              </a:ext>
            </a:extLst>
          </p:cNvPr>
          <p:cNvPicPr>
            <a:picLocks noChangeAspect="1"/>
          </p:cNvPicPr>
          <p:nvPr/>
        </p:nvPicPr>
        <p:blipFill>
          <a:blip r:embed="rId3">
            <a:extLst>
              <a:ext uri="{28A0092B-C50C-407E-A947-70E740481C1C}">
                <a14:useLocalDpi xmlns:a14="http://schemas.microsoft.com/office/drawing/2010/main" val="0"/>
              </a:ext>
            </a:extLst>
          </a:blip>
          <a:srcRect l="18647" r="39"/>
          <a:stretch>
            <a:fillRect/>
          </a:stretch>
        </p:blipFill>
        <p:spPr>
          <a:xfrm flipH="1">
            <a:off x="0" y="0"/>
            <a:ext cx="9913656" cy="6858000"/>
          </a:xfrm>
          <a:prstGeom prst="rect">
            <a:avLst/>
          </a:prstGeom>
        </p:spPr>
      </p:pic>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3" name="Content Placeholder 2">
            <a:extLst>
              <a:ext uri="{FF2B5EF4-FFF2-40B4-BE49-F238E27FC236}">
                <a16:creationId xmlns:a16="http://schemas.microsoft.com/office/drawing/2014/main" id="{85945903-4BF1-B097-5E79-5C0372E9EBB7}"/>
              </a:ext>
            </a:extLst>
          </p:cNvPr>
          <p:cNvSpPr>
            <a:spLocks noGrp="1"/>
          </p:cNvSpPr>
          <p:nvPr>
            <p:ph idx="1"/>
          </p:nvPr>
        </p:nvSpPr>
        <p:spPr/>
        <p:txBody>
          <a:bodyPr/>
          <a:lstStyle/>
          <a:p>
            <a:endParaRPr lang="de-CH"/>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6194121" y="6034208"/>
            <a:ext cx="5481780"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a:t>Ab 2080 </a:t>
            </a:r>
            <a:r>
              <a:rPr lang="en-US" dirty="0" err="1"/>
              <a:t>geht’s</a:t>
            </a:r>
            <a:r>
              <a:rPr lang="en-US" dirty="0"/>
              <a:t> </a:t>
            </a:r>
            <a:r>
              <a:rPr lang="en-US" dirty="0" err="1"/>
              <a:t>abwärts</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731187" y="3869205"/>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err="1"/>
              <a:t>Folgen</a:t>
            </a:r>
            <a:r>
              <a:rPr lang="en-US" sz="3200" dirty="0"/>
              <a:t> des </a:t>
            </a:r>
            <a:r>
              <a:rPr lang="en-US" sz="3200" dirty="0" err="1"/>
              <a:t>Bevölkerungs-Rückgangs</a:t>
            </a:r>
            <a:endParaRPr lang="en-US" sz="3200" dirty="0"/>
          </a:p>
        </p:txBody>
      </p:sp>
    </p:spTree>
    <p:extLst>
      <p:ext uri="{BB962C8B-B14F-4D97-AF65-F5344CB8AC3E}">
        <p14:creationId xmlns:p14="http://schemas.microsoft.com/office/powerpoint/2010/main" val="23421465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6475956" y="6034208"/>
            <a:ext cx="5195234"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err="1"/>
              <a:t>Desinformation</a:t>
            </a:r>
            <a:r>
              <a:rPr lang="en-US" dirty="0"/>
              <a:t> – Teil 1</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731187" y="3869205"/>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CH" sz="3200" dirty="0">
                <a:latin typeface="Arial" panose="020B0604020202020204" pitchFamily="34" charset="0"/>
                <a:cs typeface="Arial" panose="020B0604020202020204" pitchFamily="34" charset="0"/>
              </a:rPr>
              <a:t>Trolle – </a:t>
            </a:r>
            <a:br>
              <a:rPr lang="de-CH" sz="3200" dirty="0">
                <a:latin typeface="Arial" panose="020B0604020202020204" pitchFamily="34" charset="0"/>
                <a:cs typeface="Arial" panose="020B0604020202020204" pitchFamily="34" charset="0"/>
              </a:rPr>
            </a:br>
            <a:r>
              <a:rPr lang="de-CH" sz="3200" dirty="0">
                <a:latin typeface="Arial" panose="020B0604020202020204" pitchFamily="34" charset="0"/>
                <a:cs typeface="Arial" panose="020B0604020202020204" pitchFamily="34" charset="0"/>
              </a:rPr>
              <a:t>Masse aus dem Nichts</a:t>
            </a:r>
          </a:p>
        </p:txBody>
      </p:sp>
      <p:pic>
        <p:nvPicPr>
          <p:cNvPr id="5" name="Content Placeholder 4" descr="A hand holding a block with letters&#10;&#10;AI-generated content may be incorrect.">
            <a:extLst>
              <a:ext uri="{FF2B5EF4-FFF2-40B4-BE49-F238E27FC236}">
                <a16:creationId xmlns:a16="http://schemas.microsoft.com/office/drawing/2014/main" id="{9CB1C3E0-A372-A3E6-6E97-DACAF220660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3665" r="15700"/>
          <a:stretch>
            <a:fillRect/>
          </a:stretch>
        </p:blipFill>
        <p:spPr>
          <a:xfrm>
            <a:off x="507558" y="910424"/>
            <a:ext cx="6563130" cy="5219700"/>
          </a:xfrm>
          <a:prstGeom prst="rect">
            <a:avLst/>
          </a:prstGeom>
        </p:spPr>
      </p:pic>
    </p:spTree>
    <p:extLst>
      <p:ext uri="{BB962C8B-B14F-4D97-AF65-F5344CB8AC3E}">
        <p14:creationId xmlns:p14="http://schemas.microsoft.com/office/powerpoint/2010/main" val="26458680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28534-1089-B2E6-AD8A-D6982B4AEFAB}"/>
              </a:ext>
            </a:extLst>
          </p:cNvPr>
          <p:cNvSpPr>
            <a:spLocks noGrp="1"/>
          </p:cNvSpPr>
          <p:nvPr>
            <p:ph type="title"/>
          </p:nvPr>
        </p:nvSpPr>
        <p:spPr/>
        <p:txBody>
          <a:bodyPr/>
          <a:lstStyle/>
          <a:p>
            <a:r>
              <a:rPr lang="de-CH" dirty="0"/>
              <a:t>Was wir schon wissen</a:t>
            </a:r>
          </a:p>
        </p:txBody>
      </p:sp>
      <p:sp>
        <p:nvSpPr>
          <p:cNvPr id="4" name="Slide Number Placeholder 3">
            <a:extLst>
              <a:ext uri="{FF2B5EF4-FFF2-40B4-BE49-F238E27FC236}">
                <a16:creationId xmlns:a16="http://schemas.microsoft.com/office/drawing/2014/main" id="{E2A1C682-7665-58F7-2DD6-7A1E72BC200D}"/>
              </a:ext>
            </a:extLst>
          </p:cNvPr>
          <p:cNvSpPr>
            <a:spLocks noGrp="1"/>
          </p:cNvSpPr>
          <p:nvPr>
            <p:ph type="sldNum" sz="quarter" idx="12"/>
          </p:nvPr>
        </p:nvSpPr>
        <p:spPr/>
        <p:txBody>
          <a:bodyPr/>
          <a:lstStyle/>
          <a:p>
            <a:fld id="{5A33CB2A-1702-4C1D-9CC4-8D472D39F19E}" type="slidenum">
              <a:rPr lang="en-US" smtClean="0"/>
              <a:t>30</a:t>
            </a:fld>
            <a:endParaRPr lang="en-US"/>
          </a:p>
        </p:txBody>
      </p:sp>
      <p:pic>
        <p:nvPicPr>
          <p:cNvPr id="5" name="Content Placeholder 4" descr="A map of the world&#10;&#10;AI-generated content may be incorrect.">
            <a:extLst>
              <a:ext uri="{FF2B5EF4-FFF2-40B4-BE49-F238E27FC236}">
                <a16:creationId xmlns:a16="http://schemas.microsoft.com/office/drawing/2014/main" id="{AF0A5B1F-9CB5-777B-3A02-00D84D05417A}"/>
              </a:ext>
            </a:extLst>
          </p:cNvPr>
          <p:cNvPicPr>
            <a:picLocks noGrp="1" noChangeAspect="1"/>
          </p:cNvPicPr>
          <p:nvPr>
            <p:ph idx="1"/>
          </p:nvPr>
        </p:nvPicPr>
        <p:blipFill>
          <a:blip r:embed="rId2"/>
          <a:stretch>
            <a:fillRect/>
          </a:stretch>
        </p:blipFill>
        <p:spPr>
          <a:xfrm>
            <a:off x="1310702" y="1079525"/>
            <a:ext cx="8230313" cy="441641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F7A5C8C6-F3CD-9B90-59C5-D5060A2E1207}"/>
              </a:ext>
            </a:extLst>
          </p:cNvPr>
          <p:cNvSpPr txBox="1"/>
          <p:nvPr/>
        </p:nvSpPr>
        <p:spPr>
          <a:xfrm>
            <a:off x="1881458" y="5830833"/>
            <a:ext cx="7088800" cy="369332"/>
          </a:xfrm>
          <a:prstGeom prst="rect">
            <a:avLst/>
          </a:prstGeom>
          <a:noFill/>
        </p:spPr>
        <p:txBody>
          <a:bodyPr wrap="none" rtlCol="0">
            <a:spAutoFit/>
          </a:bodyPr>
          <a:lstStyle/>
          <a:p>
            <a:r>
              <a:rPr lang="de-CH" dirty="0"/>
              <a:t>Wann ist wo die Geburtenrate unter dem Erhaltungswert von 2.1?</a:t>
            </a:r>
          </a:p>
        </p:txBody>
      </p:sp>
    </p:spTree>
    <p:extLst>
      <p:ext uri="{BB962C8B-B14F-4D97-AF65-F5344CB8AC3E}">
        <p14:creationId xmlns:p14="http://schemas.microsoft.com/office/powerpoint/2010/main" val="4015263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43B83-CA12-EBD7-B761-375394A3D5BA}"/>
              </a:ext>
            </a:extLst>
          </p:cNvPr>
          <p:cNvSpPr>
            <a:spLocks noGrp="1"/>
          </p:cNvSpPr>
          <p:nvPr>
            <p:ph type="title"/>
          </p:nvPr>
        </p:nvSpPr>
        <p:spPr/>
        <p:txBody>
          <a:bodyPr/>
          <a:lstStyle/>
          <a:p>
            <a:r>
              <a:rPr lang="de-CH" dirty="0"/>
              <a:t>Wie sieht es bald schon aus?</a:t>
            </a:r>
          </a:p>
        </p:txBody>
      </p:sp>
      <p:sp>
        <p:nvSpPr>
          <p:cNvPr id="3" name="Content Placeholder 2">
            <a:extLst>
              <a:ext uri="{FF2B5EF4-FFF2-40B4-BE49-F238E27FC236}">
                <a16:creationId xmlns:a16="http://schemas.microsoft.com/office/drawing/2014/main" id="{5A2B711A-2B0F-E6DA-38AC-69F09064E872}"/>
              </a:ext>
            </a:extLst>
          </p:cNvPr>
          <p:cNvSpPr>
            <a:spLocks noGrp="1"/>
          </p:cNvSpPr>
          <p:nvPr>
            <p:ph idx="1"/>
          </p:nvPr>
        </p:nvSpPr>
        <p:spPr>
          <a:xfrm>
            <a:off x="516099" y="1093305"/>
            <a:ext cx="7197674" cy="540687"/>
          </a:xfrm>
        </p:spPr>
        <p:txBody>
          <a:bodyPr/>
          <a:lstStyle/>
          <a:p>
            <a:r>
              <a:rPr lang="de-CH" dirty="0"/>
              <a:t>Bereits </a:t>
            </a:r>
            <a:r>
              <a:rPr lang="de-CH" sz="2400" b="1" dirty="0"/>
              <a:t>2050</a:t>
            </a:r>
            <a:r>
              <a:rPr lang="de-CH" dirty="0"/>
              <a:t> wird Europa deutlich schrumpfen – trotz Migration</a:t>
            </a:r>
          </a:p>
        </p:txBody>
      </p:sp>
      <p:sp>
        <p:nvSpPr>
          <p:cNvPr id="4" name="Slide Number Placeholder 3">
            <a:extLst>
              <a:ext uri="{FF2B5EF4-FFF2-40B4-BE49-F238E27FC236}">
                <a16:creationId xmlns:a16="http://schemas.microsoft.com/office/drawing/2014/main" id="{C0FE5B84-5C49-2A23-9D97-9FDF70EB3D11}"/>
              </a:ext>
            </a:extLst>
          </p:cNvPr>
          <p:cNvSpPr>
            <a:spLocks noGrp="1"/>
          </p:cNvSpPr>
          <p:nvPr>
            <p:ph type="sldNum" sz="quarter" idx="12"/>
          </p:nvPr>
        </p:nvSpPr>
        <p:spPr/>
        <p:txBody>
          <a:bodyPr/>
          <a:lstStyle/>
          <a:p>
            <a:fld id="{5A33CB2A-1702-4C1D-9CC4-8D472D39F19E}" type="slidenum">
              <a:rPr lang="en-US" smtClean="0"/>
              <a:t>31</a:t>
            </a:fld>
            <a:endParaRPr lang="en-US"/>
          </a:p>
        </p:txBody>
      </p:sp>
      <p:pic>
        <p:nvPicPr>
          <p:cNvPr id="5" name="Picture 4" descr="A graph with numbers and text&#10;&#10;AI-generated content may be incorrect.">
            <a:extLst>
              <a:ext uri="{FF2B5EF4-FFF2-40B4-BE49-F238E27FC236}">
                <a16:creationId xmlns:a16="http://schemas.microsoft.com/office/drawing/2014/main" id="{3196C9D0-DCE9-D4CF-C3A0-062B066616B4}"/>
              </a:ext>
            </a:extLst>
          </p:cNvPr>
          <p:cNvPicPr>
            <a:picLocks noChangeAspect="1"/>
          </p:cNvPicPr>
          <p:nvPr/>
        </p:nvPicPr>
        <p:blipFill>
          <a:blip r:embed="rId2"/>
          <a:stretch>
            <a:fillRect/>
          </a:stretch>
        </p:blipFill>
        <p:spPr>
          <a:xfrm>
            <a:off x="631094" y="1696623"/>
            <a:ext cx="6832603" cy="3758462"/>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3FAD9BA7-CB7A-A0A1-113D-F1FA35E7EE2D}"/>
              </a:ext>
            </a:extLst>
          </p:cNvPr>
          <p:cNvSpPr txBox="1">
            <a:spLocks/>
          </p:cNvSpPr>
          <p:nvPr/>
        </p:nvSpPr>
        <p:spPr>
          <a:xfrm>
            <a:off x="8053269" y="1214390"/>
            <a:ext cx="3933426" cy="1347183"/>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CH" dirty="0"/>
              <a:t>Die Konsequenzen für die Sozialsysteme sind sehr unerfreulich.</a:t>
            </a:r>
          </a:p>
          <a:p>
            <a:r>
              <a:rPr lang="de-CH" dirty="0"/>
              <a:t>Wir sollten unsere heutigen Entscheidungen daran orientieren!</a:t>
            </a:r>
          </a:p>
        </p:txBody>
      </p:sp>
      <p:pic>
        <p:nvPicPr>
          <p:cNvPr id="7" name="Picture 6" descr="Cartoon a cartoon of a group of people standing on a hill&#10;&#10;AI-generated content may be incorrect.">
            <a:extLst>
              <a:ext uri="{FF2B5EF4-FFF2-40B4-BE49-F238E27FC236}">
                <a16:creationId xmlns:a16="http://schemas.microsoft.com/office/drawing/2014/main" id="{185D41DA-2F4B-0EDC-3478-090E7B889A82}"/>
              </a:ext>
            </a:extLst>
          </p:cNvPr>
          <p:cNvPicPr>
            <a:picLocks noChangeAspect="1"/>
          </p:cNvPicPr>
          <p:nvPr/>
        </p:nvPicPr>
        <p:blipFill>
          <a:blip r:embed="rId3"/>
          <a:stretch>
            <a:fillRect/>
          </a:stretch>
        </p:blipFill>
        <p:spPr>
          <a:xfrm>
            <a:off x="8180828" y="3261954"/>
            <a:ext cx="3699640" cy="22307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525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072FC-B38C-AB62-C185-519B744EEA80}"/>
              </a:ext>
            </a:extLst>
          </p:cNvPr>
          <p:cNvSpPr>
            <a:spLocks noGrp="1"/>
          </p:cNvSpPr>
          <p:nvPr>
            <p:ph type="title"/>
          </p:nvPr>
        </p:nvSpPr>
        <p:spPr/>
        <p:txBody>
          <a:bodyPr/>
          <a:lstStyle/>
          <a:p>
            <a:r>
              <a:rPr lang="de-CH" dirty="0"/>
              <a:t>Entwicklung ab 2080 </a:t>
            </a:r>
            <a:r>
              <a:rPr lang="de-CH" sz="1800" dirty="0"/>
              <a:t>(Europa ab 2050)</a:t>
            </a:r>
            <a:endParaRPr lang="de-CH" dirty="0"/>
          </a:p>
        </p:txBody>
      </p:sp>
      <p:sp>
        <p:nvSpPr>
          <p:cNvPr id="3" name="Content Placeholder 2">
            <a:extLst>
              <a:ext uri="{FF2B5EF4-FFF2-40B4-BE49-F238E27FC236}">
                <a16:creationId xmlns:a16="http://schemas.microsoft.com/office/drawing/2014/main" id="{5F974ABE-783F-311F-9F3C-6B07D3D4591F}"/>
              </a:ext>
            </a:extLst>
          </p:cNvPr>
          <p:cNvSpPr>
            <a:spLocks noGrp="1"/>
          </p:cNvSpPr>
          <p:nvPr>
            <p:ph idx="1"/>
          </p:nvPr>
        </p:nvSpPr>
        <p:spPr>
          <a:xfrm>
            <a:off x="516098" y="1093305"/>
            <a:ext cx="6217761" cy="5220684"/>
          </a:xfrm>
        </p:spPr>
        <p:txBody>
          <a:bodyPr/>
          <a:lstStyle/>
          <a:p>
            <a:r>
              <a:rPr lang="de-CH" b="1" dirty="0"/>
              <a:t>Regionen / Wohnen</a:t>
            </a:r>
          </a:p>
          <a:p>
            <a:r>
              <a:rPr lang="de-CH" dirty="0"/>
              <a:t>Metropolen/Zentren sind attraktiv und werden wachsen oder später schrumpfen. Ländliche Regionen leeren sich zuerst. Geisterstädte und -dörfer werden normal sein.</a:t>
            </a:r>
          </a:p>
          <a:p>
            <a:r>
              <a:rPr lang="de-CH" dirty="0"/>
              <a:t>Wenn es beginnt, dass die Bevölkerung in einer Region sinkt, ist der Abbau nicht mehr aufzuhalten. </a:t>
            </a:r>
            <a:br>
              <a:rPr lang="de-CH" dirty="0"/>
            </a:br>
            <a:r>
              <a:rPr lang="de-CH" dirty="0">
                <a:sym typeface="Wingdings" panose="05000000000000000000" pitchFamily="2" charset="2"/>
              </a:rPr>
              <a:t> Geschäfte, Schulen &amp; </a:t>
            </a:r>
            <a:r>
              <a:rPr lang="de-CH" dirty="0" err="1">
                <a:sym typeface="Wingdings" panose="05000000000000000000" pitchFamily="2" charset="2"/>
              </a:rPr>
              <a:t>KiTas</a:t>
            </a:r>
            <a:r>
              <a:rPr lang="de-CH" dirty="0">
                <a:sym typeface="Wingdings" panose="05000000000000000000" pitchFamily="2" charset="2"/>
              </a:rPr>
              <a:t> schliessen</a:t>
            </a:r>
            <a:br>
              <a:rPr lang="de-CH" dirty="0">
                <a:sym typeface="Wingdings" panose="05000000000000000000" pitchFamily="2" charset="2"/>
              </a:rPr>
            </a:br>
            <a:r>
              <a:rPr lang="de-CH" dirty="0">
                <a:sym typeface="Wingdings" panose="05000000000000000000" pitchFamily="2" charset="2"/>
              </a:rPr>
              <a:t> Kein Zuzug neuer Familien mehr</a:t>
            </a:r>
            <a:endParaRPr lang="de-CH" dirty="0"/>
          </a:p>
          <a:p>
            <a:r>
              <a:rPr lang="de-CH" dirty="0"/>
              <a:t>Immobilien- und Land-Preise und Wohnkosten sinken ausserhalb der Metropolen dramatisch bis auf Null!</a:t>
            </a:r>
            <a:br>
              <a:rPr lang="de-CH" dirty="0"/>
            </a:br>
            <a:r>
              <a:rPr lang="de-CH" dirty="0">
                <a:sym typeface="Wingdings" panose="05000000000000000000" pitchFamily="2" charset="2"/>
              </a:rPr>
              <a:t> S</a:t>
            </a:r>
            <a:r>
              <a:rPr lang="de-CH" dirty="0"/>
              <a:t>inkende Nachfrage sorgt für extremen Wertverlust.</a:t>
            </a:r>
            <a:br>
              <a:rPr lang="de-CH" dirty="0"/>
            </a:br>
            <a:r>
              <a:rPr lang="de-CH" dirty="0">
                <a:sym typeface="Wingdings" panose="05000000000000000000" pitchFamily="2" charset="2"/>
              </a:rPr>
              <a:t> Es wird billiger sein dem Nachbarn sein jüngeres Haus</a:t>
            </a:r>
            <a:br>
              <a:rPr lang="de-CH" dirty="0">
                <a:sym typeface="Wingdings" panose="05000000000000000000" pitchFamily="2" charset="2"/>
              </a:rPr>
            </a:br>
            <a:r>
              <a:rPr lang="de-CH" dirty="0">
                <a:sym typeface="Wingdings" panose="05000000000000000000" pitchFamily="2" charset="2"/>
              </a:rPr>
              <a:t>     abzukaufen als das eigene zu renovieren. </a:t>
            </a:r>
            <a:br>
              <a:rPr lang="de-CH" dirty="0">
                <a:sym typeface="Wingdings" panose="05000000000000000000" pitchFamily="2" charset="2"/>
              </a:rPr>
            </a:br>
            <a:r>
              <a:rPr lang="de-CH" dirty="0">
                <a:sym typeface="Wingdings" panose="05000000000000000000" pitchFamily="2" charset="2"/>
              </a:rPr>
              <a:t></a:t>
            </a:r>
            <a:r>
              <a:rPr lang="de-CH" dirty="0"/>
              <a:t> In den Randzonen kann man sich dafür grösseren</a:t>
            </a:r>
            <a:br>
              <a:rPr lang="de-CH" dirty="0"/>
            </a:br>
            <a:r>
              <a:rPr lang="de-CH" dirty="0"/>
              <a:t>     Wohnraum pro Person leisten.</a:t>
            </a:r>
            <a:br>
              <a:rPr lang="de-CH" dirty="0"/>
            </a:br>
            <a:endParaRPr lang="de-CH" sz="1050" dirty="0"/>
          </a:p>
          <a:p>
            <a:endParaRPr lang="de-CH" dirty="0"/>
          </a:p>
        </p:txBody>
      </p:sp>
      <p:sp>
        <p:nvSpPr>
          <p:cNvPr id="4" name="Slide Number Placeholder 3">
            <a:extLst>
              <a:ext uri="{FF2B5EF4-FFF2-40B4-BE49-F238E27FC236}">
                <a16:creationId xmlns:a16="http://schemas.microsoft.com/office/drawing/2014/main" id="{9E8E3BD9-AD8E-25AD-08C3-33B3EBB97546}"/>
              </a:ext>
            </a:extLst>
          </p:cNvPr>
          <p:cNvSpPr>
            <a:spLocks noGrp="1"/>
          </p:cNvSpPr>
          <p:nvPr>
            <p:ph type="sldNum" sz="quarter" idx="12"/>
          </p:nvPr>
        </p:nvSpPr>
        <p:spPr/>
        <p:txBody>
          <a:bodyPr/>
          <a:lstStyle/>
          <a:p>
            <a:fld id="{5A33CB2A-1702-4C1D-9CC4-8D472D39F19E}" type="slidenum">
              <a:rPr lang="en-US" smtClean="0"/>
              <a:t>32</a:t>
            </a:fld>
            <a:endParaRPr lang="en-US"/>
          </a:p>
        </p:txBody>
      </p:sp>
      <p:pic>
        <p:nvPicPr>
          <p:cNvPr id="9" name="Picture 8" descr="A building with trees around it&#10;&#10;AI-generated content may be incorrect.">
            <a:extLst>
              <a:ext uri="{FF2B5EF4-FFF2-40B4-BE49-F238E27FC236}">
                <a16:creationId xmlns:a16="http://schemas.microsoft.com/office/drawing/2014/main" id="{70E5F0C2-4F01-8F7E-9268-6E83950B6C37}"/>
              </a:ext>
            </a:extLst>
          </p:cNvPr>
          <p:cNvPicPr>
            <a:picLocks noChangeAspect="1"/>
          </p:cNvPicPr>
          <p:nvPr/>
        </p:nvPicPr>
        <p:blipFill>
          <a:blip r:embed="rId2">
            <a:extLst>
              <a:ext uri="{28A0092B-C50C-407E-A947-70E740481C1C}">
                <a14:useLocalDpi xmlns:a14="http://schemas.microsoft.com/office/drawing/2010/main" val="0"/>
              </a:ext>
            </a:extLst>
          </a:blip>
          <a:srcRect t="245" b="13252"/>
          <a:stretch>
            <a:fillRect/>
          </a:stretch>
        </p:blipFill>
        <p:spPr>
          <a:xfrm>
            <a:off x="6816995" y="3719198"/>
            <a:ext cx="4497525" cy="2594792"/>
          </a:xfrm>
          <a:prstGeom prst="rect">
            <a:avLst/>
          </a:prstGeom>
          <a:ln>
            <a:noFill/>
          </a:ln>
          <a:effectLst>
            <a:outerShdw blurRad="292100" dist="139700" dir="2700000" algn="tl" rotWithShape="0">
              <a:srgbClr val="333333">
                <a:alpha val="65000"/>
              </a:srgbClr>
            </a:outerShdw>
          </a:effectLst>
        </p:spPr>
      </p:pic>
      <p:pic>
        <p:nvPicPr>
          <p:cNvPr id="11" name="Picture 10" descr="A city with a bridge over a body of water&#10;&#10;AI-generated content may be incorrect.">
            <a:extLst>
              <a:ext uri="{FF2B5EF4-FFF2-40B4-BE49-F238E27FC236}">
                <a16:creationId xmlns:a16="http://schemas.microsoft.com/office/drawing/2014/main" id="{1D39CAA7-56FF-EC55-06EB-CB21647A2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995" y="910424"/>
            <a:ext cx="4497525" cy="25267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3064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FC9EF-E367-9DD7-27A9-84184748B7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0F5E45-7DAE-6E20-519E-C8F3AC29E097}"/>
              </a:ext>
            </a:extLst>
          </p:cNvPr>
          <p:cNvSpPr>
            <a:spLocks noGrp="1"/>
          </p:cNvSpPr>
          <p:nvPr>
            <p:ph type="title"/>
          </p:nvPr>
        </p:nvSpPr>
        <p:spPr/>
        <p:txBody>
          <a:bodyPr/>
          <a:lstStyle/>
          <a:p>
            <a:r>
              <a:rPr lang="de-CH" dirty="0"/>
              <a:t>Entwicklung ab 2080 </a:t>
            </a:r>
            <a:r>
              <a:rPr lang="de-CH" sz="1800" dirty="0"/>
              <a:t>(Europa ab 2050)</a:t>
            </a:r>
            <a:endParaRPr lang="de-CH" dirty="0"/>
          </a:p>
        </p:txBody>
      </p:sp>
      <p:sp>
        <p:nvSpPr>
          <p:cNvPr id="3" name="Content Placeholder 2">
            <a:extLst>
              <a:ext uri="{FF2B5EF4-FFF2-40B4-BE49-F238E27FC236}">
                <a16:creationId xmlns:a16="http://schemas.microsoft.com/office/drawing/2014/main" id="{23EF9C28-4013-CCDD-F76E-B057388031ED}"/>
              </a:ext>
            </a:extLst>
          </p:cNvPr>
          <p:cNvSpPr>
            <a:spLocks noGrp="1"/>
          </p:cNvSpPr>
          <p:nvPr>
            <p:ph idx="1"/>
          </p:nvPr>
        </p:nvSpPr>
        <p:spPr>
          <a:xfrm>
            <a:off x="516099" y="1093305"/>
            <a:ext cx="7671112" cy="5220684"/>
          </a:xfrm>
        </p:spPr>
        <p:txBody>
          <a:bodyPr/>
          <a:lstStyle/>
          <a:p>
            <a:r>
              <a:rPr lang="de-CH" b="1" dirty="0"/>
              <a:t>Vermögen</a:t>
            </a:r>
          </a:p>
          <a:p>
            <a:r>
              <a:rPr lang="de-CH" dirty="0"/>
              <a:t>Die durchschnittliche Höhe der Erbschaften wird steigen. Aber dadurch auch die Schere zwischen Arm und Reich </a:t>
            </a:r>
            <a:br>
              <a:rPr lang="de-CH" dirty="0"/>
            </a:br>
            <a:r>
              <a:rPr lang="de-CH" dirty="0">
                <a:sym typeface="Wingdings" panose="05000000000000000000" pitchFamily="2" charset="2"/>
              </a:rPr>
              <a:t> Gefahr für soziale Unruhen!</a:t>
            </a:r>
          </a:p>
          <a:p>
            <a:endParaRPr lang="de-CH" dirty="0">
              <a:sym typeface="Wingdings" panose="05000000000000000000" pitchFamily="2" charset="2"/>
            </a:endParaRPr>
          </a:p>
          <a:p>
            <a:r>
              <a:rPr lang="de-CH" b="1" dirty="0"/>
              <a:t>Soziales / Gesellschaft</a:t>
            </a:r>
          </a:p>
          <a:p>
            <a:r>
              <a:rPr lang="de-CH" dirty="0"/>
              <a:t>Sozialer Wertewandel:  Generativität, das Interesse am Wohlergehen der jüngeren Generation, wird eine zentrale Rolle des Älterwerdens. </a:t>
            </a:r>
          </a:p>
          <a:p>
            <a:r>
              <a:rPr lang="de-CH" dirty="0"/>
              <a:t>Kinderlosigkeit ist sozialer Makel und wird «gebüsst» (Sozialbeiträge).</a:t>
            </a:r>
          </a:p>
          <a:p>
            <a:r>
              <a:rPr lang="de-CH" dirty="0"/>
              <a:t>Alterseinsamkeit wird ein Problem </a:t>
            </a:r>
            <a:r>
              <a:rPr lang="de-CH" dirty="0">
                <a:sym typeface="Wingdings" panose="05000000000000000000" pitchFamily="2" charset="2"/>
              </a:rPr>
              <a:t></a:t>
            </a:r>
            <a:r>
              <a:rPr lang="de-CH" dirty="0"/>
              <a:t> Neue Märkte und Lebensszenarien</a:t>
            </a:r>
          </a:p>
          <a:p>
            <a:r>
              <a:rPr lang="de-CH" dirty="0"/>
              <a:t>Weitere Optionen: Verteilgerechtigkeit steigt (es gibt mehr als es braucht). Gleichberechtigung wird gestärkt. Frauen werden dominante Rolle.</a:t>
            </a:r>
            <a:br>
              <a:rPr lang="de-CH" dirty="0"/>
            </a:br>
            <a:r>
              <a:rPr lang="de-CH" dirty="0"/>
              <a:t>Aber… Wird die Politik das zulassen?</a:t>
            </a:r>
          </a:p>
          <a:p>
            <a:endParaRPr lang="de-CH" dirty="0"/>
          </a:p>
        </p:txBody>
      </p:sp>
      <p:sp>
        <p:nvSpPr>
          <p:cNvPr id="4" name="Slide Number Placeholder 3">
            <a:extLst>
              <a:ext uri="{FF2B5EF4-FFF2-40B4-BE49-F238E27FC236}">
                <a16:creationId xmlns:a16="http://schemas.microsoft.com/office/drawing/2014/main" id="{23F6D120-B226-5A14-CC7D-37C6CE854ABC}"/>
              </a:ext>
            </a:extLst>
          </p:cNvPr>
          <p:cNvSpPr>
            <a:spLocks noGrp="1"/>
          </p:cNvSpPr>
          <p:nvPr>
            <p:ph type="sldNum" sz="quarter" idx="12"/>
          </p:nvPr>
        </p:nvSpPr>
        <p:spPr/>
        <p:txBody>
          <a:bodyPr/>
          <a:lstStyle/>
          <a:p>
            <a:fld id="{5A33CB2A-1702-4C1D-9CC4-8D472D39F19E}" type="slidenum">
              <a:rPr lang="en-US" smtClean="0"/>
              <a:t>33</a:t>
            </a:fld>
            <a:endParaRPr lang="en-US"/>
          </a:p>
        </p:txBody>
      </p:sp>
      <p:pic>
        <p:nvPicPr>
          <p:cNvPr id="13" name="Picture 12" descr="A close-up of money&#10;&#10;AI-generated content may be incorrect.">
            <a:extLst>
              <a:ext uri="{FF2B5EF4-FFF2-40B4-BE49-F238E27FC236}">
                <a16:creationId xmlns:a16="http://schemas.microsoft.com/office/drawing/2014/main" id="{FCBB76E1-4E7B-7204-85DB-DBC701486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6144" y="1231372"/>
            <a:ext cx="2399272" cy="1576865"/>
          </a:xfrm>
          <a:prstGeom prst="rect">
            <a:avLst/>
          </a:prstGeom>
          <a:ln>
            <a:noFill/>
          </a:ln>
          <a:effectLst>
            <a:outerShdw blurRad="292100" dist="139700" dir="2700000" algn="tl" rotWithShape="0">
              <a:srgbClr val="333333">
                <a:alpha val="65000"/>
              </a:srgbClr>
            </a:outerShdw>
          </a:effectLst>
        </p:spPr>
      </p:pic>
      <p:pic>
        <p:nvPicPr>
          <p:cNvPr id="6" name="Picture 5" descr="An old and young hand touching a finger&#10;&#10;AI-generated content may be incorrect.">
            <a:extLst>
              <a:ext uri="{FF2B5EF4-FFF2-40B4-BE49-F238E27FC236}">
                <a16:creationId xmlns:a16="http://schemas.microsoft.com/office/drawing/2014/main" id="{7E31A05E-0B26-51DF-E55C-FC76E39B81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6144" y="3429000"/>
            <a:ext cx="3730551" cy="2496600"/>
          </a:xfrm>
          <a:prstGeom prst="rect">
            <a:avLst/>
          </a:prstGeom>
        </p:spPr>
      </p:pic>
    </p:spTree>
    <p:extLst>
      <p:ext uri="{BB962C8B-B14F-4D97-AF65-F5344CB8AC3E}">
        <p14:creationId xmlns:p14="http://schemas.microsoft.com/office/powerpoint/2010/main" val="2776965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3EF69-4287-17FD-A797-CD1148AA98B8}"/>
              </a:ext>
            </a:extLst>
          </p:cNvPr>
          <p:cNvSpPr>
            <a:spLocks noGrp="1"/>
          </p:cNvSpPr>
          <p:nvPr>
            <p:ph type="title"/>
          </p:nvPr>
        </p:nvSpPr>
        <p:spPr/>
        <p:txBody>
          <a:bodyPr/>
          <a:lstStyle/>
          <a:p>
            <a:r>
              <a:rPr lang="de-CH" dirty="0"/>
              <a:t>Entwicklungen ab 2080 </a:t>
            </a:r>
            <a:r>
              <a:rPr lang="de-CH" sz="1800" dirty="0"/>
              <a:t>(Europa ab 2050)</a:t>
            </a:r>
            <a:endParaRPr lang="de-CH" dirty="0"/>
          </a:p>
        </p:txBody>
      </p:sp>
      <p:sp>
        <p:nvSpPr>
          <p:cNvPr id="3" name="Content Placeholder 2">
            <a:extLst>
              <a:ext uri="{FF2B5EF4-FFF2-40B4-BE49-F238E27FC236}">
                <a16:creationId xmlns:a16="http://schemas.microsoft.com/office/drawing/2014/main" id="{3B35F309-7270-98C0-047C-2BD789AEEFB7}"/>
              </a:ext>
            </a:extLst>
          </p:cNvPr>
          <p:cNvSpPr>
            <a:spLocks noGrp="1"/>
          </p:cNvSpPr>
          <p:nvPr>
            <p:ph idx="1"/>
          </p:nvPr>
        </p:nvSpPr>
        <p:spPr>
          <a:xfrm>
            <a:off x="516099" y="1093305"/>
            <a:ext cx="7992060" cy="5220684"/>
          </a:xfrm>
        </p:spPr>
        <p:txBody>
          <a:bodyPr/>
          <a:lstStyle/>
          <a:p>
            <a:r>
              <a:rPr lang="de-CH" b="1" dirty="0"/>
              <a:t>Industrie / Wirtschaft</a:t>
            </a:r>
          </a:p>
          <a:p>
            <a:r>
              <a:rPr lang="de-CH" dirty="0"/>
              <a:t>Die Jahrzehnte der Arbeitnehmer kommen. </a:t>
            </a:r>
            <a:br>
              <a:rPr lang="de-CH" dirty="0"/>
            </a:br>
            <a:r>
              <a:rPr lang="de-CH" b="1" dirty="0"/>
              <a:t>Arbeitskräftemangel wird extrem zunehmen</a:t>
            </a:r>
            <a:r>
              <a:rPr lang="de-CH" dirty="0"/>
              <a:t>. </a:t>
            </a:r>
          </a:p>
          <a:p>
            <a:r>
              <a:rPr lang="de-CH" dirty="0"/>
              <a:t>Es braucht Konzepte, um ausländische Arbeitskräfte anzuziehen. Am Anfang über die Dotierung. Später auch durch Ausbildungsversprechen für gering ausgebildete Zuwanderer. Und erleichterte Regeln für die Einbürgerung.</a:t>
            </a:r>
          </a:p>
          <a:p>
            <a:endParaRPr lang="de-CH" sz="400" dirty="0"/>
          </a:p>
          <a:p>
            <a:pPr>
              <a:spcBef>
                <a:spcPts val="600"/>
              </a:spcBef>
            </a:pPr>
            <a:r>
              <a:rPr lang="de-CH" b="1" dirty="0"/>
              <a:t>Märkte (lokal &amp; global) / Investitionen</a:t>
            </a:r>
          </a:p>
          <a:p>
            <a:pPr>
              <a:spcBef>
                <a:spcPts val="300"/>
              </a:spcBef>
            </a:pPr>
            <a:r>
              <a:rPr lang="de-CH" dirty="0"/>
              <a:t>Märkte schrumpfen generell, manche schneller (Baby-Utensilien, Harley Davidson, …), andere langsamer (Hörgeräte, Brillen, …).</a:t>
            </a:r>
          </a:p>
          <a:p>
            <a:r>
              <a:rPr lang="de-CH" dirty="0"/>
              <a:t>Stagnation des Wirtschaftswachstums</a:t>
            </a:r>
            <a:br>
              <a:rPr lang="de-CH" dirty="0"/>
            </a:br>
            <a:r>
              <a:rPr lang="de-CH" dirty="0">
                <a:sym typeface="Wingdings" panose="05000000000000000000" pitchFamily="2" charset="2"/>
              </a:rPr>
              <a:t> </a:t>
            </a:r>
            <a:r>
              <a:rPr lang="de-CH" dirty="0"/>
              <a:t>aufgefangen durch steigende Automatisierung?</a:t>
            </a:r>
          </a:p>
          <a:p>
            <a:r>
              <a:rPr lang="de-CH" dirty="0">
                <a:sym typeface="Wingdings" panose="05000000000000000000" pitchFamily="2" charset="2"/>
              </a:rPr>
              <a:t>Was bedeutet das bzgl. Geldanlage für zukünftige Generationen?</a:t>
            </a:r>
            <a:br>
              <a:rPr lang="de-CH" dirty="0">
                <a:sym typeface="Wingdings" panose="05000000000000000000" pitchFamily="2" charset="2"/>
              </a:rPr>
            </a:br>
            <a:r>
              <a:rPr lang="de-CH" dirty="0">
                <a:sym typeface="Wingdings" panose="05000000000000000000" pitchFamily="2" charset="2"/>
              </a:rPr>
              <a:t> Bisherige Vermögens-Paradigmen werden auf den Kopf gestellt! </a:t>
            </a:r>
            <a:br>
              <a:rPr lang="de-CH" dirty="0">
                <a:sym typeface="Wingdings" panose="05000000000000000000" pitchFamily="2" charset="2"/>
              </a:rPr>
            </a:br>
            <a:r>
              <a:rPr lang="de-CH" dirty="0">
                <a:sym typeface="Wingdings" panose="05000000000000000000" pitchFamily="2" charset="2"/>
              </a:rPr>
              <a:t> Eigenheim als Säule der Altersvorsorge? </a:t>
            </a:r>
            <a:r>
              <a:rPr lang="de-CH">
                <a:sym typeface="Wingdings" panose="05000000000000000000" pitchFamily="2" charset="2"/>
              </a:rPr>
              <a:t>Nur noch in </a:t>
            </a:r>
            <a:r>
              <a:rPr lang="de-CH" dirty="0">
                <a:sym typeface="Wingdings" panose="05000000000000000000" pitchFamily="2" charset="2"/>
              </a:rPr>
              <a:t>Zentren! </a:t>
            </a:r>
            <a:endParaRPr lang="de-CH" dirty="0"/>
          </a:p>
        </p:txBody>
      </p:sp>
      <p:sp>
        <p:nvSpPr>
          <p:cNvPr id="4" name="Slide Number Placeholder 3">
            <a:extLst>
              <a:ext uri="{FF2B5EF4-FFF2-40B4-BE49-F238E27FC236}">
                <a16:creationId xmlns:a16="http://schemas.microsoft.com/office/drawing/2014/main" id="{806073A3-6FF2-A416-D248-E46A7D713F08}"/>
              </a:ext>
            </a:extLst>
          </p:cNvPr>
          <p:cNvSpPr>
            <a:spLocks noGrp="1"/>
          </p:cNvSpPr>
          <p:nvPr>
            <p:ph type="sldNum" sz="quarter" idx="12"/>
          </p:nvPr>
        </p:nvSpPr>
        <p:spPr/>
        <p:txBody>
          <a:bodyPr/>
          <a:lstStyle/>
          <a:p>
            <a:fld id="{5A33CB2A-1702-4C1D-9CC4-8D472D39F19E}" type="slidenum">
              <a:rPr lang="en-US" smtClean="0"/>
              <a:t>34</a:t>
            </a:fld>
            <a:endParaRPr lang="en-US"/>
          </a:p>
        </p:txBody>
      </p:sp>
      <p:pic>
        <p:nvPicPr>
          <p:cNvPr id="5" name="Picture 4" descr="A graph of a number of cities&#10;&#10;AI-generated content may be incorrect.">
            <a:extLst>
              <a:ext uri="{FF2B5EF4-FFF2-40B4-BE49-F238E27FC236}">
                <a16:creationId xmlns:a16="http://schemas.microsoft.com/office/drawing/2014/main" id="{DC30F666-ABB6-A898-E08E-FF98727BA29E}"/>
              </a:ext>
            </a:extLst>
          </p:cNvPr>
          <p:cNvPicPr>
            <a:picLocks noChangeAspect="1"/>
          </p:cNvPicPr>
          <p:nvPr/>
        </p:nvPicPr>
        <p:blipFill>
          <a:blip r:embed="rId2"/>
          <a:stretch>
            <a:fillRect/>
          </a:stretch>
        </p:blipFill>
        <p:spPr>
          <a:xfrm>
            <a:off x="8437031" y="1029083"/>
            <a:ext cx="3549664" cy="54591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702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A0A42-D4DF-C524-5E9D-E401E6E5A51E}"/>
              </a:ext>
            </a:extLst>
          </p:cNvPr>
          <p:cNvSpPr>
            <a:spLocks noGrp="1"/>
          </p:cNvSpPr>
          <p:nvPr>
            <p:ph type="title"/>
          </p:nvPr>
        </p:nvSpPr>
        <p:spPr/>
        <p:txBody>
          <a:bodyPr/>
          <a:lstStyle/>
          <a:p>
            <a:r>
              <a:rPr lang="de-CH" dirty="0"/>
              <a:t>Entwicklung ab 2080 </a:t>
            </a:r>
            <a:r>
              <a:rPr lang="de-CH" sz="1800" dirty="0"/>
              <a:t>(Europa ab 2050)</a:t>
            </a:r>
            <a:endParaRPr lang="de-CH" dirty="0"/>
          </a:p>
        </p:txBody>
      </p:sp>
      <p:sp>
        <p:nvSpPr>
          <p:cNvPr id="3" name="Content Placeholder 2">
            <a:extLst>
              <a:ext uri="{FF2B5EF4-FFF2-40B4-BE49-F238E27FC236}">
                <a16:creationId xmlns:a16="http://schemas.microsoft.com/office/drawing/2014/main" id="{1DE241FC-BCFA-FC27-6FB5-AD7755A93DDC}"/>
              </a:ext>
            </a:extLst>
          </p:cNvPr>
          <p:cNvSpPr>
            <a:spLocks noGrp="1"/>
          </p:cNvSpPr>
          <p:nvPr>
            <p:ph idx="1"/>
          </p:nvPr>
        </p:nvSpPr>
        <p:spPr>
          <a:xfrm>
            <a:off x="516099" y="1093305"/>
            <a:ext cx="8906460" cy="3393916"/>
          </a:xfrm>
        </p:spPr>
        <p:txBody>
          <a:bodyPr/>
          <a:lstStyle/>
          <a:p>
            <a:endParaRPr lang="de-CH" sz="400" dirty="0"/>
          </a:p>
          <a:p>
            <a:r>
              <a:rPr lang="de-CH" b="1" dirty="0"/>
              <a:t>Politik</a:t>
            </a:r>
          </a:p>
          <a:p>
            <a:r>
              <a:rPr lang="de-CH" dirty="0"/>
              <a:t>Wahlbeteiligung schon heute: Beispiel Stadt St. Gallen, Abstimmung 09.02.2025: </a:t>
            </a:r>
            <a:br>
              <a:rPr lang="de-CH" dirty="0"/>
            </a:br>
            <a:r>
              <a:rPr lang="de-CH" dirty="0"/>
              <a:t>39% der aktiven Wähler waren bereits in Rente und 57% sind über 55.</a:t>
            </a:r>
          </a:p>
          <a:p>
            <a:r>
              <a:rPr lang="de-CH" dirty="0"/>
              <a:t>Politische Entscheidungen zu </a:t>
            </a:r>
            <a:r>
              <a:rPr lang="de-CH" b="1" dirty="0"/>
              <a:t>Un</a:t>
            </a:r>
            <a:r>
              <a:rPr lang="de-CH" dirty="0"/>
              <a:t>gunsten der Jüngeren sind an der Tagesordnung. </a:t>
            </a:r>
          </a:p>
          <a:p>
            <a:r>
              <a:rPr lang="de-CH" dirty="0"/>
              <a:t>Änderungen zum Nachteil der Alten schwer bis unmöglich.</a:t>
            </a:r>
          </a:p>
          <a:p>
            <a:pPr marL="285750" indent="-285750">
              <a:buFont typeface="Wingdings" panose="05000000000000000000" pitchFamily="2" charset="2"/>
              <a:buChar char="è"/>
            </a:pPr>
            <a:r>
              <a:rPr lang="de-CH" dirty="0"/>
              <a:t>Gefahr für soziale Unruhen bzw. Abstimmung mit den Füssen</a:t>
            </a:r>
          </a:p>
          <a:p>
            <a:pPr marL="285750" indent="-285750">
              <a:buFont typeface="Wingdings" panose="05000000000000000000" pitchFamily="2" charset="2"/>
              <a:buChar char="è"/>
            </a:pPr>
            <a:r>
              <a:rPr lang="de-CH" dirty="0"/>
              <a:t>Gefahr, dass autoritäre Systeme aus Älteren </a:t>
            </a:r>
            <a:br>
              <a:rPr lang="de-CH" dirty="0"/>
            </a:br>
            <a:r>
              <a:rPr lang="de-CH" dirty="0"/>
              <a:t>die Gewalt an sich reissen, um die (wenigeren) </a:t>
            </a:r>
            <a:br>
              <a:rPr lang="de-CH" dirty="0"/>
            </a:br>
            <a:r>
              <a:rPr lang="de-CH" dirty="0"/>
              <a:t>Jungen zu bändigen.</a:t>
            </a:r>
          </a:p>
        </p:txBody>
      </p:sp>
      <p:sp>
        <p:nvSpPr>
          <p:cNvPr id="4" name="Slide Number Placeholder 3">
            <a:extLst>
              <a:ext uri="{FF2B5EF4-FFF2-40B4-BE49-F238E27FC236}">
                <a16:creationId xmlns:a16="http://schemas.microsoft.com/office/drawing/2014/main" id="{1183328C-7BB7-804D-664F-FBC5737C6047}"/>
              </a:ext>
            </a:extLst>
          </p:cNvPr>
          <p:cNvSpPr>
            <a:spLocks noGrp="1"/>
          </p:cNvSpPr>
          <p:nvPr>
            <p:ph type="sldNum" sz="quarter" idx="12"/>
          </p:nvPr>
        </p:nvSpPr>
        <p:spPr/>
        <p:txBody>
          <a:bodyPr/>
          <a:lstStyle/>
          <a:p>
            <a:fld id="{5A33CB2A-1702-4C1D-9CC4-8D472D39F19E}" type="slidenum">
              <a:rPr lang="en-US" smtClean="0"/>
              <a:t>35</a:t>
            </a:fld>
            <a:endParaRPr lang="en-US"/>
          </a:p>
        </p:txBody>
      </p:sp>
      <p:pic>
        <p:nvPicPr>
          <p:cNvPr id="8" name="Picture 7">
            <a:extLst>
              <a:ext uri="{FF2B5EF4-FFF2-40B4-BE49-F238E27FC236}">
                <a16:creationId xmlns:a16="http://schemas.microsoft.com/office/drawing/2014/main" id="{22F7FA4F-14AB-BC62-D7E9-3B7078CD4D6D}"/>
              </a:ext>
            </a:extLst>
          </p:cNvPr>
          <p:cNvPicPr>
            <a:picLocks noChangeAspect="1"/>
          </p:cNvPicPr>
          <p:nvPr/>
        </p:nvPicPr>
        <p:blipFill>
          <a:blip r:embed="rId2"/>
          <a:stretch>
            <a:fillRect/>
          </a:stretch>
        </p:blipFill>
        <p:spPr>
          <a:xfrm>
            <a:off x="6103772" y="3905881"/>
            <a:ext cx="5572129" cy="2484127"/>
          </a:xfrm>
          <a:prstGeom prst="rect">
            <a:avLst/>
          </a:prstGeom>
        </p:spPr>
      </p:pic>
    </p:spTree>
    <p:extLst>
      <p:ext uri="{BB962C8B-B14F-4D97-AF65-F5344CB8AC3E}">
        <p14:creationId xmlns:p14="http://schemas.microsoft.com/office/powerpoint/2010/main" val="102076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8FFA-F57D-F5E5-0010-894D861BEF97}"/>
              </a:ext>
            </a:extLst>
          </p:cNvPr>
          <p:cNvSpPr>
            <a:spLocks noGrp="1"/>
          </p:cNvSpPr>
          <p:nvPr>
            <p:ph type="title"/>
          </p:nvPr>
        </p:nvSpPr>
        <p:spPr>
          <a:xfrm>
            <a:off x="520810" y="369737"/>
            <a:ext cx="7679293" cy="540687"/>
          </a:xfrm>
        </p:spPr>
        <p:txBody>
          <a:bodyPr/>
          <a:lstStyle/>
          <a:p>
            <a:r>
              <a:rPr lang="de-CH" dirty="0"/>
              <a:t>Konsequenzen weit über </a:t>
            </a:r>
            <a:br>
              <a:rPr lang="de-CH" dirty="0"/>
            </a:br>
            <a:r>
              <a:rPr lang="de-CH" dirty="0"/>
              <a:t>2080 hinaus für…</a:t>
            </a:r>
          </a:p>
        </p:txBody>
      </p:sp>
      <p:sp>
        <p:nvSpPr>
          <p:cNvPr id="3" name="Content Placeholder 2">
            <a:extLst>
              <a:ext uri="{FF2B5EF4-FFF2-40B4-BE49-F238E27FC236}">
                <a16:creationId xmlns:a16="http://schemas.microsoft.com/office/drawing/2014/main" id="{7976CE3F-5007-4DB3-B457-E577627F2EA1}"/>
              </a:ext>
            </a:extLst>
          </p:cNvPr>
          <p:cNvSpPr>
            <a:spLocks noGrp="1"/>
          </p:cNvSpPr>
          <p:nvPr>
            <p:ph idx="1"/>
          </p:nvPr>
        </p:nvSpPr>
        <p:spPr>
          <a:xfrm>
            <a:off x="516099" y="1231490"/>
            <a:ext cx="5941068" cy="5082499"/>
          </a:xfrm>
        </p:spPr>
        <p:txBody>
          <a:bodyPr/>
          <a:lstStyle/>
          <a:p>
            <a:r>
              <a:rPr lang="de-CH" b="1" dirty="0"/>
              <a:t>…das Rheintal</a:t>
            </a:r>
          </a:p>
          <a:p>
            <a:pPr>
              <a:spcBef>
                <a:spcPts val="300"/>
              </a:spcBef>
            </a:pPr>
            <a:r>
              <a:rPr lang="de-CH" dirty="0"/>
              <a:t>Es hängt stark davon ab, ob das Rheintal sich als </a:t>
            </a:r>
            <a:br>
              <a:rPr lang="de-CH" dirty="0"/>
            </a:br>
            <a:r>
              <a:rPr lang="de-CH" dirty="0"/>
              <a:t>Metropolregion entwickelt oder nicht. Chance dafür? Nahezu Null!</a:t>
            </a:r>
          </a:p>
          <a:p>
            <a:endParaRPr lang="de-CH" sz="400" dirty="0"/>
          </a:p>
          <a:p>
            <a:r>
              <a:rPr lang="de-CH" b="1" dirty="0"/>
              <a:t>…die Schweiz</a:t>
            </a:r>
          </a:p>
          <a:p>
            <a:pPr>
              <a:spcBef>
                <a:spcPts val="300"/>
              </a:spcBef>
            </a:pPr>
            <a:r>
              <a:rPr lang="de-CH" dirty="0"/>
              <a:t>Die wirtschaftliche Stärke und politische Stabilität muss im Vordergrund stehen, um das Fundament einer konstanten Attraktivität (= Basis für Zuwanderung) zu bieten.  Ansonsten werden nur Zürich und Genf übrigbleiben. Und die auch nicht auf Dauer.</a:t>
            </a:r>
          </a:p>
          <a:p>
            <a:endParaRPr lang="de-CH" sz="400" dirty="0"/>
          </a:p>
          <a:p>
            <a:r>
              <a:rPr lang="de-CH" b="1" dirty="0"/>
              <a:t>…Europa/Welt</a:t>
            </a:r>
          </a:p>
          <a:p>
            <a:pPr>
              <a:spcBef>
                <a:spcPts val="300"/>
              </a:spcBef>
            </a:pPr>
            <a:r>
              <a:rPr lang="de-CH" dirty="0"/>
              <a:t>Es werden sich starke Zentren herausbilden und ländliche Regionen werden sich komplett leeren. Geisterstädte werden von der Natur zurückerobert.</a:t>
            </a:r>
          </a:p>
          <a:p>
            <a:endParaRPr lang="de-CH" dirty="0"/>
          </a:p>
        </p:txBody>
      </p:sp>
      <p:sp>
        <p:nvSpPr>
          <p:cNvPr id="4" name="Slide Number Placeholder 3">
            <a:extLst>
              <a:ext uri="{FF2B5EF4-FFF2-40B4-BE49-F238E27FC236}">
                <a16:creationId xmlns:a16="http://schemas.microsoft.com/office/drawing/2014/main" id="{8D168552-6B32-78F2-9F0B-46E113DEA594}"/>
              </a:ext>
            </a:extLst>
          </p:cNvPr>
          <p:cNvSpPr>
            <a:spLocks noGrp="1"/>
          </p:cNvSpPr>
          <p:nvPr>
            <p:ph type="sldNum" sz="quarter" idx="12"/>
          </p:nvPr>
        </p:nvSpPr>
        <p:spPr/>
        <p:txBody>
          <a:bodyPr/>
          <a:lstStyle/>
          <a:p>
            <a:fld id="{5A33CB2A-1702-4C1D-9CC4-8D472D39F19E}" type="slidenum">
              <a:rPr lang="en-US" smtClean="0"/>
              <a:t>36</a:t>
            </a:fld>
            <a:endParaRPr lang="en-US"/>
          </a:p>
        </p:txBody>
      </p:sp>
      <p:pic>
        <p:nvPicPr>
          <p:cNvPr id="8" name="Picture 7" descr="A map with blue circles and white text&#10;&#10;AI-generated content may be incorrect.">
            <a:extLst>
              <a:ext uri="{FF2B5EF4-FFF2-40B4-BE49-F238E27FC236}">
                <a16:creationId xmlns:a16="http://schemas.microsoft.com/office/drawing/2014/main" id="{C654CE63-E4B9-D5BB-9305-A9AB8208F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2789" y="147238"/>
            <a:ext cx="5088423" cy="3625501"/>
          </a:xfrm>
          <a:prstGeom prst="rect">
            <a:avLst/>
          </a:prstGeom>
          <a:ln>
            <a:noFill/>
          </a:ln>
          <a:effectLst>
            <a:outerShdw blurRad="292100" dist="139700" dir="2700000" algn="tl" rotWithShape="0">
              <a:srgbClr val="333333">
                <a:alpha val="65000"/>
              </a:srgbClr>
            </a:outerShdw>
          </a:effectLst>
        </p:spPr>
      </p:pic>
      <p:pic>
        <p:nvPicPr>
          <p:cNvPr id="10" name="Picture 9" descr="A map of the world with orange circles&#10;&#10;AI-generated content may be incorrect.">
            <a:extLst>
              <a:ext uri="{FF2B5EF4-FFF2-40B4-BE49-F238E27FC236}">
                <a16:creationId xmlns:a16="http://schemas.microsoft.com/office/drawing/2014/main" id="{BC904F87-B180-3621-DA37-5FC155715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2789" y="4332936"/>
            <a:ext cx="5941068" cy="22835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246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 calcmode="lin" valueType="num">
                                      <p:cBhvr additive="base">
                                        <p:cTn id="2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world with orange circles&#10;&#10;AI-generated content may be incorrect.">
            <a:extLst>
              <a:ext uri="{FF2B5EF4-FFF2-40B4-BE49-F238E27FC236}">
                <a16:creationId xmlns:a16="http://schemas.microsoft.com/office/drawing/2014/main" id="{2E4E0A07-ACA3-FE6C-BAB5-B7CD2B3E93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189" y="4288972"/>
            <a:ext cx="5941068" cy="2283598"/>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3E285A0D-19DF-F4D9-8DE9-35B3CBC2E1FA}"/>
              </a:ext>
            </a:extLst>
          </p:cNvPr>
          <p:cNvSpPr>
            <a:spLocks noGrp="1"/>
          </p:cNvSpPr>
          <p:nvPr>
            <p:ph type="title"/>
          </p:nvPr>
        </p:nvSpPr>
        <p:spPr/>
        <p:txBody>
          <a:bodyPr/>
          <a:lstStyle/>
          <a:p>
            <a:r>
              <a:rPr lang="en-US" dirty="0"/>
              <a:t>Und der </a:t>
            </a:r>
            <a:r>
              <a:rPr lang="en-US" dirty="0" err="1"/>
              <a:t>Klimawandel</a:t>
            </a:r>
            <a:r>
              <a:rPr lang="en-US" dirty="0"/>
              <a:t>?</a:t>
            </a:r>
            <a:endParaRPr lang="de-CH" dirty="0"/>
          </a:p>
        </p:txBody>
      </p:sp>
      <p:sp>
        <p:nvSpPr>
          <p:cNvPr id="3" name="Content Placeholder 2">
            <a:extLst>
              <a:ext uri="{FF2B5EF4-FFF2-40B4-BE49-F238E27FC236}">
                <a16:creationId xmlns:a16="http://schemas.microsoft.com/office/drawing/2014/main" id="{CCB6C903-D12A-E268-FC25-E9C512173FBD}"/>
              </a:ext>
            </a:extLst>
          </p:cNvPr>
          <p:cNvSpPr>
            <a:spLocks noGrp="1"/>
          </p:cNvSpPr>
          <p:nvPr>
            <p:ph idx="1"/>
          </p:nvPr>
        </p:nvSpPr>
        <p:spPr>
          <a:xfrm>
            <a:off x="516099" y="1093305"/>
            <a:ext cx="5137942" cy="2910237"/>
          </a:xfrm>
        </p:spPr>
        <p:txBody>
          <a:bodyPr/>
          <a:lstStyle/>
          <a:p>
            <a:r>
              <a:rPr lang="de-CH" noProof="0" dirty="0">
                <a:latin typeface="Arial" panose="020B0604020202020204" pitchFamily="34" charset="0"/>
                <a:cs typeface="Arial" panose="020B0604020202020204" pitchFamily="34" charset="0"/>
              </a:rPr>
              <a:t>Die grossen, heutigen Metropolregionen befinden sich 2100 in Savannen- oder subtropischem Klima.</a:t>
            </a:r>
          </a:p>
          <a:p>
            <a:r>
              <a:rPr lang="de-CH" noProof="0" dirty="0">
                <a:latin typeface="Arial" panose="020B0604020202020204" pitchFamily="34" charset="0"/>
                <a:cs typeface="Arial" panose="020B0604020202020204" pitchFamily="34" charset="0"/>
              </a:rPr>
              <a:t>Das kann bedeuten, dass sich langfristig (&gt;2100) neue Metropolen in gemässigteren Regionen herausbilden.</a:t>
            </a:r>
          </a:p>
        </p:txBody>
      </p:sp>
      <p:sp>
        <p:nvSpPr>
          <p:cNvPr id="4" name="Slide Number Placeholder 3">
            <a:extLst>
              <a:ext uri="{FF2B5EF4-FFF2-40B4-BE49-F238E27FC236}">
                <a16:creationId xmlns:a16="http://schemas.microsoft.com/office/drawing/2014/main" id="{B282A029-942B-26A0-CECE-E0DA4506F668}"/>
              </a:ext>
            </a:extLst>
          </p:cNvPr>
          <p:cNvSpPr>
            <a:spLocks noGrp="1"/>
          </p:cNvSpPr>
          <p:nvPr>
            <p:ph type="sldNum" sz="quarter" idx="12"/>
          </p:nvPr>
        </p:nvSpPr>
        <p:spPr/>
        <p:txBody>
          <a:bodyPr/>
          <a:lstStyle/>
          <a:p>
            <a:fld id="{5A33CB2A-1702-4C1D-9CC4-8D472D39F19E}" type="slidenum">
              <a:rPr lang="en-US" smtClean="0"/>
              <a:t>37</a:t>
            </a:fld>
            <a:endParaRPr lang="en-US"/>
          </a:p>
        </p:txBody>
      </p:sp>
      <p:pic>
        <p:nvPicPr>
          <p:cNvPr id="6" name="Picture 5">
            <a:extLst>
              <a:ext uri="{FF2B5EF4-FFF2-40B4-BE49-F238E27FC236}">
                <a16:creationId xmlns:a16="http://schemas.microsoft.com/office/drawing/2014/main" id="{3C5E6C8C-A1D9-AFC5-15CC-45930504F8EF}"/>
              </a:ext>
            </a:extLst>
          </p:cNvPr>
          <p:cNvPicPr>
            <a:picLocks noChangeAspect="1"/>
          </p:cNvPicPr>
          <p:nvPr/>
        </p:nvPicPr>
        <p:blipFill>
          <a:blip r:embed="rId3"/>
          <a:stretch>
            <a:fillRect/>
          </a:stretch>
        </p:blipFill>
        <p:spPr>
          <a:xfrm>
            <a:off x="5844099" y="0"/>
            <a:ext cx="6347901" cy="6858000"/>
          </a:xfrm>
          <a:prstGeom prst="rect">
            <a:avLst/>
          </a:prstGeom>
        </p:spPr>
      </p:pic>
    </p:spTree>
    <p:extLst>
      <p:ext uri="{BB962C8B-B14F-4D97-AF65-F5344CB8AC3E}">
        <p14:creationId xmlns:p14="http://schemas.microsoft.com/office/powerpoint/2010/main" val="229086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8D5E8-EE9F-8F93-4CD0-80BB36F1A296}"/>
              </a:ext>
            </a:extLst>
          </p:cNvPr>
          <p:cNvSpPr>
            <a:spLocks noGrp="1"/>
          </p:cNvSpPr>
          <p:nvPr>
            <p:ph type="title"/>
          </p:nvPr>
        </p:nvSpPr>
        <p:spPr/>
        <p:txBody>
          <a:bodyPr/>
          <a:lstStyle/>
          <a:p>
            <a:r>
              <a:rPr lang="de-CH" dirty="0"/>
              <a:t>ACHTUNG!</a:t>
            </a:r>
          </a:p>
        </p:txBody>
      </p:sp>
      <p:sp>
        <p:nvSpPr>
          <p:cNvPr id="3" name="Content Placeholder 2">
            <a:extLst>
              <a:ext uri="{FF2B5EF4-FFF2-40B4-BE49-F238E27FC236}">
                <a16:creationId xmlns:a16="http://schemas.microsoft.com/office/drawing/2014/main" id="{749F8958-D6B8-3316-4B3F-DFBA277A1580}"/>
              </a:ext>
            </a:extLst>
          </p:cNvPr>
          <p:cNvSpPr>
            <a:spLocks noGrp="1"/>
          </p:cNvSpPr>
          <p:nvPr>
            <p:ph idx="1"/>
          </p:nvPr>
        </p:nvSpPr>
        <p:spPr>
          <a:xfrm>
            <a:off x="516098" y="1093305"/>
            <a:ext cx="3775984" cy="5220684"/>
          </a:xfrm>
        </p:spPr>
        <p:txBody>
          <a:bodyPr/>
          <a:lstStyle/>
          <a:p>
            <a:r>
              <a:rPr lang="de-CH" dirty="0"/>
              <a:t>In machen Ländern schrumpft die Bevölkerung bereits heute! (Grafik von 2023)</a:t>
            </a:r>
          </a:p>
          <a:p>
            <a:r>
              <a:rPr lang="de-CH" dirty="0"/>
              <a:t>Sie erleben die ersten der oben beschriebenen Effekte schon jetzt!</a:t>
            </a:r>
          </a:p>
          <a:p>
            <a:endParaRPr lang="de-CH" dirty="0"/>
          </a:p>
          <a:p>
            <a:r>
              <a:rPr lang="de-CH" dirty="0"/>
              <a:t>Es gibt keinen Stichtag für die ganze Welt an dem die beschriebenen Effekte beginnen. </a:t>
            </a:r>
          </a:p>
          <a:p>
            <a:r>
              <a:rPr lang="de-CH" dirty="0"/>
              <a:t>Jedes Land, jede Region, hat ihre eigene Zeitlinie.</a:t>
            </a:r>
          </a:p>
          <a:p>
            <a:r>
              <a:rPr lang="de-CH" dirty="0"/>
              <a:t>Wir können nur verzögern, nicht aufhalten.</a:t>
            </a:r>
          </a:p>
          <a:p>
            <a:endParaRPr lang="de-CH" dirty="0"/>
          </a:p>
        </p:txBody>
      </p:sp>
      <p:sp>
        <p:nvSpPr>
          <p:cNvPr id="4" name="Slide Number Placeholder 3">
            <a:extLst>
              <a:ext uri="{FF2B5EF4-FFF2-40B4-BE49-F238E27FC236}">
                <a16:creationId xmlns:a16="http://schemas.microsoft.com/office/drawing/2014/main" id="{DF4D2EC2-756A-7053-9D50-03F910CDA71A}"/>
              </a:ext>
            </a:extLst>
          </p:cNvPr>
          <p:cNvSpPr>
            <a:spLocks noGrp="1"/>
          </p:cNvSpPr>
          <p:nvPr>
            <p:ph type="sldNum" sz="quarter" idx="12"/>
          </p:nvPr>
        </p:nvSpPr>
        <p:spPr/>
        <p:txBody>
          <a:bodyPr/>
          <a:lstStyle/>
          <a:p>
            <a:fld id="{5A33CB2A-1702-4C1D-9CC4-8D472D39F19E}" type="slidenum">
              <a:rPr lang="en-US" smtClean="0"/>
              <a:t>38</a:t>
            </a:fld>
            <a:endParaRPr lang="en-US"/>
          </a:p>
        </p:txBody>
      </p:sp>
      <p:pic>
        <p:nvPicPr>
          <p:cNvPr id="6" name="Picture 5">
            <a:extLst>
              <a:ext uri="{FF2B5EF4-FFF2-40B4-BE49-F238E27FC236}">
                <a16:creationId xmlns:a16="http://schemas.microsoft.com/office/drawing/2014/main" id="{07E8E9CE-AA11-70D7-8407-55AB46BC08B4}"/>
              </a:ext>
            </a:extLst>
          </p:cNvPr>
          <p:cNvPicPr>
            <a:picLocks noChangeAspect="1"/>
          </p:cNvPicPr>
          <p:nvPr/>
        </p:nvPicPr>
        <p:blipFill>
          <a:blip r:embed="rId2"/>
          <a:stretch>
            <a:fillRect/>
          </a:stretch>
        </p:blipFill>
        <p:spPr>
          <a:xfrm>
            <a:off x="4903838" y="527524"/>
            <a:ext cx="5881488" cy="58624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40667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38163-F946-F6CA-369C-366292FE3E91}"/>
              </a:ext>
            </a:extLst>
          </p:cNvPr>
          <p:cNvSpPr>
            <a:spLocks noGrp="1"/>
          </p:cNvSpPr>
          <p:nvPr>
            <p:ph type="title"/>
          </p:nvPr>
        </p:nvSpPr>
        <p:spPr/>
        <p:txBody>
          <a:bodyPr/>
          <a:lstStyle/>
          <a:p>
            <a:r>
              <a:rPr lang="de-CH" dirty="0"/>
              <a:t>Tipps an die Enkel   …und auch schon an die Kinder!</a:t>
            </a:r>
          </a:p>
        </p:txBody>
      </p:sp>
      <p:sp>
        <p:nvSpPr>
          <p:cNvPr id="3" name="Content Placeholder 2">
            <a:extLst>
              <a:ext uri="{FF2B5EF4-FFF2-40B4-BE49-F238E27FC236}">
                <a16:creationId xmlns:a16="http://schemas.microsoft.com/office/drawing/2014/main" id="{87800BBA-70AB-FF18-B02B-1B3EAC120C9B}"/>
              </a:ext>
            </a:extLst>
          </p:cNvPr>
          <p:cNvSpPr>
            <a:spLocks noGrp="1"/>
          </p:cNvSpPr>
          <p:nvPr>
            <p:ph idx="1"/>
          </p:nvPr>
        </p:nvSpPr>
        <p:spPr>
          <a:xfrm>
            <a:off x="516099" y="1459283"/>
            <a:ext cx="5471864" cy="4854706"/>
          </a:xfrm>
        </p:spPr>
        <p:txBody>
          <a:bodyPr/>
          <a:lstStyle/>
          <a:p>
            <a:pPr lvl="0"/>
            <a:r>
              <a:rPr lang="de-CH" dirty="0"/>
              <a:t>Seid mobil! Haltet nicht an der ‘Scholle’ fest!</a:t>
            </a:r>
          </a:p>
          <a:p>
            <a:r>
              <a:rPr lang="de-CH" dirty="0"/>
              <a:t>Verkauft «Betongold» und Land rechtzeitig</a:t>
            </a:r>
          </a:p>
          <a:p>
            <a:pPr lvl="0"/>
            <a:r>
              <a:rPr lang="de-CH" dirty="0"/>
              <a:t>Sucht Euch Regionen mit Zukunft </a:t>
            </a:r>
          </a:p>
          <a:p>
            <a:pPr marL="285750" lvl="0" indent="-285750">
              <a:spcBef>
                <a:spcPts val="0"/>
              </a:spcBef>
              <a:buFontTx/>
              <a:buChar char="-"/>
            </a:pPr>
            <a:r>
              <a:rPr lang="de-CH" dirty="0"/>
              <a:t>Metropol-nah</a:t>
            </a:r>
          </a:p>
          <a:p>
            <a:pPr marL="285750" lvl="0" indent="-285750">
              <a:spcBef>
                <a:spcPts val="0"/>
              </a:spcBef>
              <a:buFontTx/>
              <a:buChar char="-"/>
            </a:pPr>
            <a:r>
              <a:rPr lang="de-CH" dirty="0"/>
              <a:t>stabile Industrie/Wirtschaft</a:t>
            </a:r>
          </a:p>
          <a:p>
            <a:pPr marL="285750" lvl="0" indent="-285750">
              <a:spcBef>
                <a:spcPts val="0"/>
              </a:spcBef>
              <a:buFontTx/>
              <a:buChar char="-"/>
            </a:pPr>
            <a:r>
              <a:rPr lang="de-CH" dirty="0"/>
              <a:t>konstante Zuwanderung</a:t>
            </a:r>
          </a:p>
          <a:p>
            <a:pPr lvl="0"/>
            <a:r>
              <a:rPr lang="de-CH" dirty="0"/>
              <a:t>Sucht Euch sichere Regionen </a:t>
            </a:r>
          </a:p>
          <a:p>
            <a:pPr marL="285750" lvl="0" indent="-285750">
              <a:spcBef>
                <a:spcPts val="0"/>
              </a:spcBef>
              <a:buFontTx/>
              <a:buChar char="-"/>
            </a:pPr>
            <a:r>
              <a:rPr lang="de-CH" dirty="0"/>
              <a:t>stabile Demokratie</a:t>
            </a:r>
          </a:p>
          <a:p>
            <a:pPr marL="285750" lvl="0" indent="-285750">
              <a:spcBef>
                <a:spcPts val="0"/>
              </a:spcBef>
              <a:buFontTx/>
              <a:buChar char="-"/>
            </a:pPr>
            <a:r>
              <a:rPr lang="de-CH" dirty="0"/>
              <a:t>geringe Schere zwischen Arm und Reich</a:t>
            </a:r>
          </a:p>
          <a:p>
            <a:pPr lvl="0"/>
            <a:r>
              <a:rPr lang="de-CH" dirty="0"/>
              <a:t>Investiert in Märkte für alte Menschen</a:t>
            </a:r>
          </a:p>
          <a:p>
            <a:pPr lvl="0"/>
            <a:r>
              <a:rPr lang="de-CH" dirty="0"/>
              <a:t>Lerne nebenher handwerkliche Qualifikationen</a:t>
            </a:r>
          </a:p>
          <a:p>
            <a:r>
              <a:rPr lang="de-CH" dirty="0"/>
              <a:t>Investiert in Bildung!</a:t>
            </a:r>
          </a:p>
          <a:p>
            <a:endParaRPr lang="de-CH" dirty="0"/>
          </a:p>
        </p:txBody>
      </p:sp>
      <p:sp>
        <p:nvSpPr>
          <p:cNvPr id="4" name="Slide Number Placeholder 3">
            <a:extLst>
              <a:ext uri="{FF2B5EF4-FFF2-40B4-BE49-F238E27FC236}">
                <a16:creationId xmlns:a16="http://schemas.microsoft.com/office/drawing/2014/main" id="{14DCBFC6-4EB3-3184-8B69-86BE2D0FFDC9}"/>
              </a:ext>
            </a:extLst>
          </p:cNvPr>
          <p:cNvSpPr>
            <a:spLocks noGrp="1"/>
          </p:cNvSpPr>
          <p:nvPr>
            <p:ph type="sldNum" sz="quarter" idx="12"/>
          </p:nvPr>
        </p:nvSpPr>
        <p:spPr/>
        <p:txBody>
          <a:bodyPr/>
          <a:lstStyle/>
          <a:p>
            <a:fld id="{5A33CB2A-1702-4C1D-9CC4-8D472D39F19E}" type="slidenum">
              <a:rPr lang="en-US" smtClean="0"/>
              <a:t>39</a:t>
            </a:fld>
            <a:endParaRPr lang="en-US"/>
          </a:p>
        </p:txBody>
      </p:sp>
      <p:pic>
        <p:nvPicPr>
          <p:cNvPr id="6" name="Picture 5" descr="A person and child looking at each other&#10;&#10;AI-generated content may be incorrect.">
            <a:extLst>
              <a:ext uri="{FF2B5EF4-FFF2-40B4-BE49-F238E27FC236}">
                <a16:creationId xmlns:a16="http://schemas.microsoft.com/office/drawing/2014/main" id="{74D2DA02-1900-AF5B-9F44-F13BFB36B1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4039" y="1525044"/>
            <a:ext cx="5711868" cy="3807912"/>
          </a:xfrm>
          <a:prstGeom prst="rect">
            <a:avLst/>
          </a:prstGeom>
        </p:spPr>
      </p:pic>
      <p:pic>
        <p:nvPicPr>
          <p:cNvPr id="1026" name="Picture 1">
            <a:extLst>
              <a:ext uri="{FF2B5EF4-FFF2-40B4-BE49-F238E27FC236}">
                <a16:creationId xmlns:a16="http://schemas.microsoft.com/office/drawing/2014/main" id="{145596EE-CC67-7ECB-8A1C-3DE950174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480" y="4802541"/>
            <a:ext cx="6827520" cy="2039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1F54EF8-7153-6B84-2B47-FC6222F0F099}"/>
              </a:ext>
            </a:extLst>
          </p:cNvPr>
          <p:cNvSpPr txBox="1"/>
          <p:nvPr/>
        </p:nvSpPr>
        <p:spPr>
          <a:xfrm>
            <a:off x="516099" y="910424"/>
            <a:ext cx="5133136" cy="369332"/>
          </a:xfrm>
          <a:prstGeom prst="rect">
            <a:avLst/>
          </a:prstGeom>
          <a:noFill/>
        </p:spPr>
        <p:txBody>
          <a:bodyPr wrap="none" rtlCol="0">
            <a:spAutoFit/>
          </a:bodyPr>
          <a:lstStyle/>
          <a:p>
            <a:r>
              <a:rPr lang="de-CH" dirty="0"/>
              <a:t>Die Enkel erleben ca. 2130, die Kinder ca. 2100</a:t>
            </a:r>
          </a:p>
        </p:txBody>
      </p:sp>
    </p:spTree>
    <p:extLst>
      <p:ext uri="{BB962C8B-B14F-4D97-AF65-F5344CB8AC3E}">
        <p14:creationId xmlns:p14="http://schemas.microsoft.com/office/powerpoint/2010/main" val="309592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026"/>
                                        </p:tgtEl>
                                        <p:attrNameLst>
                                          <p:attrName>style.visibility</p:attrName>
                                        </p:attrNameLst>
                                      </p:cBhvr>
                                      <p:to>
                                        <p:strVal val="visible"/>
                                      </p:to>
                                    </p:set>
                                    <p:anim calcmode="lin" valueType="num">
                                      <p:cBhvr additive="base">
                                        <p:cTn id="79" dur="500" fill="hold"/>
                                        <p:tgtEl>
                                          <p:spTgt spid="1026"/>
                                        </p:tgtEl>
                                        <p:attrNameLst>
                                          <p:attrName>ppt_x</p:attrName>
                                        </p:attrNameLst>
                                      </p:cBhvr>
                                      <p:tavLst>
                                        <p:tav tm="0">
                                          <p:val>
                                            <p:strVal val="#ppt_x"/>
                                          </p:val>
                                        </p:tav>
                                        <p:tav tm="100000">
                                          <p:val>
                                            <p:strVal val="#ppt_x"/>
                                          </p:val>
                                        </p:tav>
                                      </p:tavLst>
                                    </p:anim>
                                    <p:anim calcmode="lin" valueType="num">
                                      <p:cBhvr additive="base">
                                        <p:cTn id="8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9106-1E30-0F7D-380D-F35E1284F536}"/>
              </a:ext>
            </a:extLst>
          </p:cNvPr>
          <p:cNvSpPr>
            <a:spLocks noGrp="1"/>
          </p:cNvSpPr>
          <p:nvPr>
            <p:ph type="title"/>
          </p:nvPr>
        </p:nvSpPr>
        <p:spPr/>
        <p:txBody>
          <a:bodyPr/>
          <a:lstStyle/>
          <a:p>
            <a:r>
              <a:rPr lang="en-US" dirty="0" err="1"/>
              <a:t>Aktuelle</a:t>
            </a:r>
            <a:r>
              <a:rPr lang="en-US" dirty="0"/>
              <a:t> Situation und </a:t>
            </a:r>
            <a:r>
              <a:rPr lang="en-US" dirty="0" err="1"/>
              <a:t>Problematik</a:t>
            </a:r>
            <a:endParaRPr lang="de-CH" dirty="0"/>
          </a:p>
        </p:txBody>
      </p:sp>
      <p:sp>
        <p:nvSpPr>
          <p:cNvPr id="3" name="Content Placeholder 2">
            <a:extLst>
              <a:ext uri="{FF2B5EF4-FFF2-40B4-BE49-F238E27FC236}">
                <a16:creationId xmlns:a16="http://schemas.microsoft.com/office/drawing/2014/main" id="{DF184FEE-55B1-84B6-BFAB-7814A6B228A4}"/>
              </a:ext>
            </a:extLst>
          </p:cNvPr>
          <p:cNvSpPr>
            <a:spLocks noGrp="1"/>
          </p:cNvSpPr>
          <p:nvPr>
            <p:ph idx="1"/>
          </p:nvPr>
        </p:nvSpPr>
        <p:spPr>
          <a:xfrm>
            <a:off x="8986347" y="2311254"/>
            <a:ext cx="2099173" cy="1424427"/>
          </a:xfrm>
        </p:spPr>
        <p:txBody>
          <a:bodyPr/>
          <a:lstStyle/>
          <a:p>
            <a:r>
              <a:rPr lang="en-US" b="1" dirty="0" err="1"/>
              <a:t>Russische</a:t>
            </a:r>
            <a:r>
              <a:rPr lang="en-US" b="1" dirty="0"/>
              <a:t> Trolle </a:t>
            </a:r>
            <a:r>
              <a:rPr lang="en-US" b="1" dirty="0" err="1"/>
              <a:t>haben</a:t>
            </a:r>
            <a:r>
              <a:rPr lang="en-US" b="1" dirty="0"/>
              <a:t> </a:t>
            </a:r>
            <a:r>
              <a:rPr lang="en-US" b="1" dirty="0" err="1"/>
              <a:t>Hochkonjunktur</a:t>
            </a:r>
            <a:r>
              <a:rPr lang="en-US" b="1" dirty="0"/>
              <a:t>!</a:t>
            </a:r>
            <a:endParaRPr lang="de-CH" b="1" dirty="0"/>
          </a:p>
        </p:txBody>
      </p:sp>
      <p:sp>
        <p:nvSpPr>
          <p:cNvPr id="4" name="Slide Number Placeholder 3">
            <a:extLst>
              <a:ext uri="{FF2B5EF4-FFF2-40B4-BE49-F238E27FC236}">
                <a16:creationId xmlns:a16="http://schemas.microsoft.com/office/drawing/2014/main" id="{5BF43272-2953-DC8B-EC81-8AEBB3D85B7C}"/>
              </a:ext>
            </a:extLst>
          </p:cNvPr>
          <p:cNvSpPr>
            <a:spLocks noGrp="1"/>
          </p:cNvSpPr>
          <p:nvPr>
            <p:ph type="sldNum" sz="quarter" idx="12"/>
          </p:nvPr>
        </p:nvSpPr>
        <p:spPr/>
        <p:txBody>
          <a:bodyPr/>
          <a:lstStyle/>
          <a:p>
            <a:fld id="{5A33CB2A-1702-4C1D-9CC4-8D472D39F19E}" type="slidenum">
              <a:rPr lang="en-US" smtClean="0"/>
              <a:t>4</a:t>
            </a:fld>
            <a:endParaRPr lang="en-US"/>
          </a:p>
        </p:txBody>
      </p:sp>
      <p:pic>
        <p:nvPicPr>
          <p:cNvPr id="5" name="Picture 4" descr="A graph with blue lines and white text&#10;&#10;AI-generated content may be incorrect.">
            <a:extLst>
              <a:ext uri="{FF2B5EF4-FFF2-40B4-BE49-F238E27FC236}">
                <a16:creationId xmlns:a16="http://schemas.microsoft.com/office/drawing/2014/main" id="{8E902760-3256-0BAC-4C18-64817894CD6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800" y="910424"/>
            <a:ext cx="7774625" cy="56505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77221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6751782" y="6034208"/>
            <a:ext cx="4932660"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en-US" dirty="0"/>
              <a:t>Ein Leben in 100 cm</a:t>
            </a:r>
            <a:endParaRPr lang="de-CH" dirty="0"/>
          </a:p>
        </p:txBody>
      </p:sp>
      <p:sp>
        <p:nvSpPr>
          <p:cNvPr id="10" name="Subtitle 2">
            <a:extLst>
              <a:ext uri="{FF2B5EF4-FFF2-40B4-BE49-F238E27FC236}">
                <a16:creationId xmlns:a16="http://schemas.microsoft.com/office/drawing/2014/main" id="{EAED93FF-1F8A-16A8-6EED-6BE8C95371DB}"/>
              </a:ext>
            </a:extLst>
          </p:cNvPr>
          <p:cNvSpPr txBox="1">
            <a:spLocks/>
          </p:cNvSpPr>
          <p:nvPr/>
        </p:nvSpPr>
        <p:spPr>
          <a:xfrm>
            <a:off x="8731187" y="3869205"/>
            <a:ext cx="3018903" cy="1956278"/>
          </a:xfrm>
          <a:prstGeom prst="rect">
            <a:avLst/>
          </a:prstGeom>
        </p:spPr>
        <p:txBody>
          <a:bodyPr vert="horz" lIns="91440" tIns="45720" rIns="91440" bIns="45720" rtlCol="0" anchor="b">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mn-lt"/>
                <a:ea typeface="+mn-ea"/>
                <a:cs typeface="+mn-cs"/>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mn-lt"/>
                <a:ea typeface="+mn-ea"/>
                <a:cs typeface="+mn-cs"/>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3200" dirty="0"/>
              <a:t>Eine </a:t>
            </a:r>
            <a:r>
              <a:rPr lang="en-US" sz="3200" dirty="0" err="1"/>
              <a:t>Anleitung</a:t>
            </a:r>
            <a:r>
              <a:rPr lang="en-US" sz="3200" dirty="0"/>
              <a:t> </a:t>
            </a:r>
            <a:r>
              <a:rPr lang="en-US" sz="3200" dirty="0" err="1"/>
              <a:t>zum</a:t>
            </a:r>
            <a:r>
              <a:rPr lang="en-US" sz="3200" dirty="0"/>
              <a:t> </a:t>
            </a:r>
            <a:r>
              <a:rPr lang="en-US" sz="3200" dirty="0" err="1"/>
              <a:t>Anfassen</a:t>
            </a:r>
            <a:endParaRPr lang="en-US" sz="3200" dirty="0"/>
          </a:p>
        </p:txBody>
      </p:sp>
      <p:sp>
        <p:nvSpPr>
          <p:cNvPr id="4" name="Content Placeholder 3">
            <a:extLst>
              <a:ext uri="{FF2B5EF4-FFF2-40B4-BE49-F238E27FC236}">
                <a16:creationId xmlns:a16="http://schemas.microsoft.com/office/drawing/2014/main" id="{1F55E2EE-EBAE-890B-01C1-8C584DA6FD3B}"/>
              </a:ext>
            </a:extLst>
          </p:cNvPr>
          <p:cNvSpPr>
            <a:spLocks noGrp="1"/>
          </p:cNvSpPr>
          <p:nvPr>
            <p:ph idx="1"/>
          </p:nvPr>
        </p:nvSpPr>
        <p:spPr>
          <a:xfrm>
            <a:off x="516099" y="1093305"/>
            <a:ext cx="8414960" cy="3479046"/>
          </a:xfrm>
        </p:spPr>
        <p:txBody>
          <a:bodyPr/>
          <a:lstStyle/>
          <a:p>
            <a:endParaRPr lang="de-CH" dirty="0"/>
          </a:p>
        </p:txBody>
      </p:sp>
      <p:pic>
        <p:nvPicPr>
          <p:cNvPr id="5" name="Picture 4" descr="A close-up of a ruler&#10;&#10;AI-generated content may be incorrect.">
            <a:extLst>
              <a:ext uri="{FF2B5EF4-FFF2-40B4-BE49-F238E27FC236}">
                <a16:creationId xmlns:a16="http://schemas.microsoft.com/office/drawing/2014/main" id="{6BD7E3C1-A540-F135-F634-066AE063642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7245" t="23289" r="18666" b="17689"/>
          <a:stretch>
            <a:fillRect/>
          </a:stretch>
        </p:blipFill>
        <p:spPr>
          <a:xfrm>
            <a:off x="0" y="333728"/>
            <a:ext cx="8931058" cy="6977232"/>
          </a:xfrm>
          <a:prstGeom prst="rect">
            <a:avLst/>
          </a:prstGeom>
        </p:spPr>
      </p:pic>
    </p:spTree>
    <p:extLst>
      <p:ext uri="{BB962C8B-B14F-4D97-AF65-F5344CB8AC3E}">
        <p14:creationId xmlns:p14="http://schemas.microsoft.com/office/powerpoint/2010/main" val="12183939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A7DD8-30D3-9543-7900-038900BE8F73}"/>
              </a:ext>
            </a:extLst>
          </p:cNvPr>
          <p:cNvSpPr>
            <a:spLocks noGrp="1"/>
          </p:cNvSpPr>
          <p:nvPr>
            <p:ph type="title"/>
          </p:nvPr>
        </p:nvSpPr>
        <p:spPr/>
        <p:txBody>
          <a:bodyPr/>
          <a:lstStyle/>
          <a:p>
            <a:endParaRPr lang="de-CH"/>
          </a:p>
        </p:txBody>
      </p:sp>
      <p:pic>
        <p:nvPicPr>
          <p:cNvPr id="6" name="Content Placeholder 5">
            <a:extLst>
              <a:ext uri="{FF2B5EF4-FFF2-40B4-BE49-F238E27FC236}">
                <a16:creationId xmlns:a16="http://schemas.microsoft.com/office/drawing/2014/main" id="{F6039F47-27CD-7D71-E2C0-697695B3CF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1227" y="1093788"/>
            <a:ext cx="4729546" cy="5219700"/>
          </a:xfrm>
        </p:spPr>
      </p:pic>
      <p:sp>
        <p:nvSpPr>
          <p:cNvPr id="4" name="Slide Number Placeholder 3">
            <a:extLst>
              <a:ext uri="{FF2B5EF4-FFF2-40B4-BE49-F238E27FC236}">
                <a16:creationId xmlns:a16="http://schemas.microsoft.com/office/drawing/2014/main" id="{70BCCA23-109B-060E-46A6-012A05FCA35D}"/>
              </a:ext>
            </a:extLst>
          </p:cNvPr>
          <p:cNvSpPr>
            <a:spLocks noGrp="1"/>
          </p:cNvSpPr>
          <p:nvPr>
            <p:ph type="sldNum" sz="quarter" idx="12"/>
          </p:nvPr>
        </p:nvSpPr>
        <p:spPr/>
        <p:txBody>
          <a:bodyPr/>
          <a:lstStyle/>
          <a:p>
            <a:fld id="{5A33CB2A-1702-4C1D-9CC4-8D472D39F19E}" type="slidenum">
              <a:rPr lang="en-US" smtClean="0"/>
              <a:t>41</a:t>
            </a:fld>
            <a:endParaRPr lang="en-US"/>
          </a:p>
        </p:txBody>
      </p:sp>
    </p:spTree>
    <p:extLst>
      <p:ext uri="{BB962C8B-B14F-4D97-AF65-F5344CB8AC3E}">
        <p14:creationId xmlns:p14="http://schemas.microsoft.com/office/powerpoint/2010/main" val="2137556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35B44-0827-2D39-1A29-08C96887FAB9}"/>
              </a:ext>
            </a:extLst>
          </p:cNvPr>
          <p:cNvSpPr>
            <a:spLocks noGrp="1"/>
          </p:cNvSpPr>
          <p:nvPr>
            <p:ph type="title"/>
          </p:nvPr>
        </p:nvSpPr>
        <p:spPr/>
        <p:txBody>
          <a:bodyPr/>
          <a:lstStyle/>
          <a:p>
            <a:r>
              <a:rPr lang="de-CH" dirty="0"/>
              <a:t>Anleitung</a:t>
            </a:r>
          </a:p>
        </p:txBody>
      </p:sp>
      <p:sp>
        <p:nvSpPr>
          <p:cNvPr id="3" name="Content Placeholder 2">
            <a:extLst>
              <a:ext uri="{FF2B5EF4-FFF2-40B4-BE49-F238E27FC236}">
                <a16:creationId xmlns:a16="http://schemas.microsoft.com/office/drawing/2014/main" id="{CB01B829-66B2-5F03-E827-82390F05B060}"/>
              </a:ext>
            </a:extLst>
          </p:cNvPr>
          <p:cNvSpPr>
            <a:spLocks noGrp="1"/>
          </p:cNvSpPr>
          <p:nvPr>
            <p:ph idx="1"/>
          </p:nvPr>
        </p:nvSpPr>
        <p:spPr>
          <a:xfrm>
            <a:off x="516098" y="1093305"/>
            <a:ext cx="6429584" cy="5220684"/>
          </a:xfrm>
        </p:spPr>
        <p:txBody>
          <a:bodyPr/>
          <a:lstStyle/>
          <a:p>
            <a:pPr marL="342900" indent="-342900">
              <a:buAutoNum type="arabicPeriod"/>
            </a:pPr>
            <a:r>
              <a:rPr lang="de-CH" dirty="0"/>
              <a:t>Nimm ein Papier-Massband von 1m</a:t>
            </a:r>
          </a:p>
          <a:p>
            <a:pPr marL="342900" indent="-342900">
              <a:buAutoNum type="arabicPeriod"/>
            </a:pPr>
            <a:r>
              <a:rPr lang="de-CH" dirty="0"/>
              <a:t>Bestimme Dein zu erwartendes maximales Lebensalter:</a:t>
            </a:r>
          </a:p>
          <a:p>
            <a:pPr marL="342900" indent="-342900">
              <a:buAutoNum type="arabicPeriod"/>
            </a:pPr>
            <a:r>
              <a:rPr lang="de-CH" dirty="0"/>
              <a:t>Knicke das Massband dort ab</a:t>
            </a:r>
          </a:p>
          <a:p>
            <a:pPr marL="342900" indent="-342900">
              <a:buAutoNum type="arabicPeriod"/>
            </a:pPr>
            <a:r>
              <a:rPr lang="de-CH" dirty="0"/>
              <a:t>Mache einen Strich, wo Du jetzt bist (Alter)</a:t>
            </a:r>
          </a:p>
          <a:p>
            <a:pPr marL="342900" indent="-342900">
              <a:buAutoNum type="arabicPeriod"/>
            </a:pPr>
            <a:r>
              <a:rPr lang="de-CH" dirty="0"/>
              <a:t>Schau Dir in der Gesamtheit an, wo Du stehst</a:t>
            </a:r>
          </a:p>
          <a:p>
            <a:pPr marL="342900" indent="-342900">
              <a:buAutoNum type="arabicPeriod"/>
            </a:pPr>
            <a:endParaRPr lang="de-CH" dirty="0"/>
          </a:p>
          <a:p>
            <a:r>
              <a:rPr lang="de-CH" b="1" dirty="0"/>
              <a:t>Zusatzübung</a:t>
            </a:r>
          </a:p>
          <a:p>
            <a:r>
              <a:rPr lang="de-CH" dirty="0"/>
              <a:t>Trage wichtige vergangene und zukünftige Punkte ein…</a:t>
            </a:r>
          </a:p>
          <a:p>
            <a:r>
              <a:rPr lang="de-CH" dirty="0"/>
              <a:t>… Schuleintritt, Beginn/Ende von Lehre/Studium, Eintritt in den Beruf, Heirat, Geburt Kinder, Renteneintritt</a:t>
            </a:r>
          </a:p>
          <a:p>
            <a:r>
              <a:rPr lang="de-CH" dirty="0"/>
              <a:t>Sonstige wichtige Ereignisse im Leben</a:t>
            </a:r>
          </a:p>
          <a:p>
            <a:endParaRPr lang="de-CH" dirty="0"/>
          </a:p>
        </p:txBody>
      </p:sp>
      <p:sp>
        <p:nvSpPr>
          <p:cNvPr id="4" name="Slide Number Placeholder 3">
            <a:extLst>
              <a:ext uri="{FF2B5EF4-FFF2-40B4-BE49-F238E27FC236}">
                <a16:creationId xmlns:a16="http://schemas.microsoft.com/office/drawing/2014/main" id="{CE21D6CB-502E-BC96-384C-79929C7318ED}"/>
              </a:ext>
            </a:extLst>
          </p:cNvPr>
          <p:cNvSpPr>
            <a:spLocks noGrp="1"/>
          </p:cNvSpPr>
          <p:nvPr>
            <p:ph type="sldNum" sz="quarter" idx="12"/>
          </p:nvPr>
        </p:nvSpPr>
        <p:spPr/>
        <p:txBody>
          <a:bodyPr/>
          <a:lstStyle/>
          <a:p>
            <a:fld id="{5A33CB2A-1702-4C1D-9CC4-8D472D39F19E}" type="slidenum">
              <a:rPr lang="en-US" smtClean="0"/>
              <a:t>42</a:t>
            </a:fld>
            <a:endParaRPr lang="en-US"/>
          </a:p>
        </p:txBody>
      </p:sp>
      <p:pic>
        <p:nvPicPr>
          <p:cNvPr id="6" name="Picture 5" descr="A chart of a number of people&#10;&#10;AI-generated content may be incorrect.">
            <a:extLst>
              <a:ext uri="{FF2B5EF4-FFF2-40B4-BE49-F238E27FC236}">
                <a16:creationId xmlns:a16="http://schemas.microsoft.com/office/drawing/2014/main" id="{37DC034A-03CA-5F45-5841-965CFFCBD5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5161" y="910424"/>
            <a:ext cx="3871567" cy="5349485"/>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B62ABA8-C28B-6195-7CA6-5AA556368837}"/>
              </a:ext>
            </a:extLst>
          </p:cNvPr>
          <p:cNvPicPr>
            <a:picLocks noChangeAspect="1"/>
          </p:cNvPicPr>
          <p:nvPr/>
        </p:nvPicPr>
        <p:blipFill>
          <a:blip r:embed="rId3"/>
          <a:stretch>
            <a:fillRect/>
          </a:stretch>
        </p:blipFill>
        <p:spPr>
          <a:xfrm>
            <a:off x="9380229" y="2671648"/>
            <a:ext cx="2467305" cy="40834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8407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 calcmode="lin" valueType="num">
                                      <p:cBhvr additive="base">
                                        <p:cTn id="1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 calcmode="lin" valueType="num">
                                      <p:cBhvr additive="base">
                                        <p:cTn id="2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 calcmode="lin" valueType="num">
                                      <p:cBhvr additive="base">
                                        <p:cTn id="2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70537-0AAA-4845-78E1-DA0DB692FDA4}"/>
              </a:ext>
            </a:extLst>
          </p:cNvPr>
          <p:cNvSpPr>
            <a:spLocks noGrp="1"/>
          </p:cNvSpPr>
          <p:nvPr>
            <p:ph type="title"/>
          </p:nvPr>
        </p:nvSpPr>
        <p:spPr/>
        <p:txBody>
          <a:bodyPr/>
          <a:lstStyle/>
          <a:p>
            <a:r>
              <a:rPr lang="de-CH" dirty="0"/>
              <a:t>Noch mal eine Schippe drauflegen…</a:t>
            </a:r>
          </a:p>
        </p:txBody>
      </p:sp>
      <p:sp>
        <p:nvSpPr>
          <p:cNvPr id="3" name="Content Placeholder 2">
            <a:extLst>
              <a:ext uri="{FF2B5EF4-FFF2-40B4-BE49-F238E27FC236}">
                <a16:creationId xmlns:a16="http://schemas.microsoft.com/office/drawing/2014/main" id="{CADF2DDF-327F-0C7B-C1CA-3D890A44B5BC}"/>
              </a:ext>
            </a:extLst>
          </p:cNvPr>
          <p:cNvSpPr>
            <a:spLocks noGrp="1"/>
          </p:cNvSpPr>
          <p:nvPr>
            <p:ph idx="1"/>
          </p:nvPr>
        </p:nvSpPr>
        <p:spPr>
          <a:xfrm>
            <a:off x="516099" y="1093305"/>
            <a:ext cx="6016224" cy="5220684"/>
          </a:xfrm>
        </p:spPr>
        <p:txBody>
          <a:bodyPr/>
          <a:lstStyle/>
          <a:p>
            <a:r>
              <a:rPr lang="de-CH" dirty="0"/>
              <a:t>Ich habe eine Tabelle mit zwei Seiten. </a:t>
            </a:r>
          </a:p>
          <a:p>
            <a:r>
              <a:rPr lang="de-CH" dirty="0"/>
              <a:t>Links die Wohnorte, rechts die wichtigen Ereignisse.</a:t>
            </a:r>
          </a:p>
          <a:p>
            <a:r>
              <a:rPr lang="de-CH" dirty="0"/>
              <a:t>Und in der Mitte die grossen Phasen im Leben (Kindheit, Schule, Ausbildung, Arbeit, …)</a:t>
            </a:r>
          </a:p>
          <a:p>
            <a:endParaRPr lang="de-CH" dirty="0"/>
          </a:p>
          <a:p>
            <a:endParaRPr lang="de-CH" dirty="0"/>
          </a:p>
          <a:p>
            <a:r>
              <a:rPr lang="de-CH" dirty="0"/>
              <a:t>Ich stelle zwei Templates auf dem Web zur Verfügung.</a:t>
            </a:r>
          </a:p>
          <a:p>
            <a:r>
              <a:rPr lang="de-CH" dirty="0"/>
              <a:t>Das eine für die, die eher nahe dem Jahreswechsel geboren sind, und eines für die, die eher nahe der Jahresmitte geboren sind.</a:t>
            </a:r>
          </a:p>
          <a:p>
            <a:r>
              <a:rPr lang="de-CH" dirty="0"/>
              <a:t>Ganz oben das Geburtsjahr eintragen und mit den Eintragungen loslegen.</a:t>
            </a:r>
          </a:p>
        </p:txBody>
      </p:sp>
      <p:sp>
        <p:nvSpPr>
          <p:cNvPr id="4" name="Slide Number Placeholder 3">
            <a:extLst>
              <a:ext uri="{FF2B5EF4-FFF2-40B4-BE49-F238E27FC236}">
                <a16:creationId xmlns:a16="http://schemas.microsoft.com/office/drawing/2014/main" id="{979238CC-A260-8916-09A0-1035E0A40C53}"/>
              </a:ext>
            </a:extLst>
          </p:cNvPr>
          <p:cNvSpPr>
            <a:spLocks noGrp="1"/>
          </p:cNvSpPr>
          <p:nvPr>
            <p:ph type="sldNum" sz="quarter" idx="12"/>
          </p:nvPr>
        </p:nvSpPr>
        <p:spPr/>
        <p:txBody>
          <a:bodyPr/>
          <a:lstStyle/>
          <a:p>
            <a:fld id="{5A33CB2A-1702-4C1D-9CC4-8D472D39F19E}" type="slidenum">
              <a:rPr lang="en-US" smtClean="0"/>
              <a:t>43</a:t>
            </a:fld>
            <a:endParaRPr lang="en-US"/>
          </a:p>
        </p:txBody>
      </p:sp>
      <p:pic>
        <p:nvPicPr>
          <p:cNvPr id="6" name="Picture 5">
            <a:extLst>
              <a:ext uri="{FF2B5EF4-FFF2-40B4-BE49-F238E27FC236}">
                <a16:creationId xmlns:a16="http://schemas.microsoft.com/office/drawing/2014/main" id="{863E899E-E3E6-D657-154C-590AF9C63031}"/>
              </a:ext>
            </a:extLst>
          </p:cNvPr>
          <p:cNvPicPr>
            <a:picLocks noChangeAspect="1"/>
          </p:cNvPicPr>
          <p:nvPr/>
        </p:nvPicPr>
        <p:blipFill>
          <a:blip r:embed="rId2"/>
          <a:srcRect b="56895"/>
          <a:stretch>
            <a:fillRect/>
          </a:stretch>
        </p:blipFill>
        <p:spPr>
          <a:xfrm>
            <a:off x="8071269" y="202470"/>
            <a:ext cx="2087339" cy="6187538"/>
          </a:xfrm>
          <a:prstGeom prst="rect">
            <a:avLst/>
          </a:prstGeom>
        </p:spPr>
      </p:pic>
    </p:spTree>
    <p:extLst>
      <p:ext uri="{BB962C8B-B14F-4D97-AF65-F5344CB8AC3E}">
        <p14:creationId xmlns:p14="http://schemas.microsoft.com/office/powerpoint/2010/main" val="16889521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C1F0C-7DC9-28F6-643B-94ABE42C1940}"/>
              </a:ext>
            </a:extLst>
          </p:cNvPr>
          <p:cNvSpPr>
            <a:spLocks noGrp="1"/>
          </p:cNvSpPr>
          <p:nvPr>
            <p:ph type="title"/>
          </p:nvPr>
        </p:nvSpPr>
        <p:spPr/>
        <p:txBody>
          <a:bodyPr/>
          <a:lstStyle/>
          <a:p>
            <a:endParaRPr lang="de-CH"/>
          </a:p>
        </p:txBody>
      </p:sp>
      <p:pic>
        <p:nvPicPr>
          <p:cNvPr id="6" name="Content Placeholder 5">
            <a:extLst>
              <a:ext uri="{FF2B5EF4-FFF2-40B4-BE49-F238E27FC236}">
                <a16:creationId xmlns:a16="http://schemas.microsoft.com/office/drawing/2014/main" id="{D56C4160-339F-BFEB-B40E-44D8B53843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856" y="1122904"/>
            <a:ext cx="4915152" cy="3165357"/>
          </a:xfrm>
        </p:spPr>
      </p:pic>
      <p:sp>
        <p:nvSpPr>
          <p:cNvPr id="4" name="Slide Number Placeholder 3">
            <a:extLst>
              <a:ext uri="{FF2B5EF4-FFF2-40B4-BE49-F238E27FC236}">
                <a16:creationId xmlns:a16="http://schemas.microsoft.com/office/drawing/2014/main" id="{B274A138-EDB0-1B81-CCD2-9984D426FBDA}"/>
              </a:ext>
            </a:extLst>
          </p:cNvPr>
          <p:cNvSpPr>
            <a:spLocks noGrp="1"/>
          </p:cNvSpPr>
          <p:nvPr>
            <p:ph type="sldNum" sz="quarter" idx="12"/>
          </p:nvPr>
        </p:nvSpPr>
        <p:spPr/>
        <p:txBody>
          <a:bodyPr/>
          <a:lstStyle/>
          <a:p>
            <a:fld id="{5A33CB2A-1702-4C1D-9CC4-8D472D39F19E}" type="slidenum">
              <a:rPr lang="en-US" smtClean="0"/>
              <a:t>44</a:t>
            </a:fld>
            <a:endParaRPr lang="en-US"/>
          </a:p>
        </p:txBody>
      </p:sp>
      <p:pic>
        <p:nvPicPr>
          <p:cNvPr id="8" name="Picture 7">
            <a:extLst>
              <a:ext uri="{FF2B5EF4-FFF2-40B4-BE49-F238E27FC236}">
                <a16:creationId xmlns:a16="http://schemas.microsoft.com/office/drawing/2014/main" id="{B6FA3D11-407F-C2B7-274B-62CCADEE0B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528" y="1290409"/>
            <a:ext cx="4435325" cy="2997852"/>
          </a:xfrm>
          <a:prstGeom prst="rect">
            <a:avLst/>
          </a:prstGeom>
        </p:spPr>
      </p:pic>
      <p:sp>
        <p:nvSpPr>
          <p:cNvPr id="9" name="TextBox 8">
            <a:extLst>
              <a:ext uri="{FF2B5EF4-FFF2-40B4-BE49-F238E27FC236}">
                <a16:creationId xmlns:a16="http://schemas.microsoft.com/office/drawing/2014/main" id="{1299CEEE-0B21-88CC-48B1-633C93361A56}"/>
              </a:ext>
            </a:extLst>
          </p:cNvPr>
          <p:cNvSpPr txBox="1"/>
          <p:nvPr/>
        </p:nvSpPr>
        <p:spPr>
          <a:xfrm>
            <a:off x="6982141" y="4396387"/>
            <a:ext cx="4368712" cy="646331"/>
          </a:xfrm>
          <a:prstGeom prst="rect">
            <a:avLst/>
          </a:prstGeom>
          <a:noFill/>
        </p:spPr>
        <p:txBody>
          <a:bodyPr wrap="square" rtlCol="0">
            <a:spAutoFit/>
          </a:bodyPr>
          <a:lstStyle/>
          <a:p>
            <a:r>
              <a:rPr lang="de-DE" dirty="0"/>
              <a:t>Das Wasser ist              Ja, und auch</a:t>
            </a:r>
          </a:p>
          <a:p>
            <a:r>
              <a:rPr lang="de-DE" dirty="0"/>
              <a:t> verdammt kalt                      tief</a:t>
            </a:r>
            <a:endParaRPr lang="de-CH" dirty="0"/>
          </a:p>
        </p:txBody>
      </p:sp>
    </p:spTree>
    <p:extLst>
      <p:ext uri="{BB962C8B-B14F-4D97-AF65-F5344CB8AC3E}">
        <p14:creationId xmlns:p14="http://schemas.microsoft.com/office/powerpoint/2010/main" val="25341266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DEB24-6DBF-0B5D-AFE1-6909E3CC2347}"/>
              </a:ext>
            </a:extLst>
          </p:cNvPr>
          <p:cNvSpPr>
            <a:spLocks noGrp="1"/>
          </p:cNvSpPr>
          <p:nvPr>
            <p:ph type="title"/>
          </p:nvPr>
        </p:nvSpPr>
        <p:spPr/>
        <p:txBody>
          <a:bodyPr/>
          <a:lstStyle/>
          <a:p>
            <a:endParaRPr lang="de-CH" noProof="0" dirty="0"/>
          </a:p>
        </p:txBody>
      </p:sp>
      <p:sp>
        <p:nvSpPr>
          <p:cNvPr id="8" name="Freeform: Shape 7">
            <a:extLst>
              <a:ext uri="{FF2B5EF4-FFF2-40B4-BE49-F238E27FC236}">
                <a16:creationId xmlns:a16="http://schemas.microsoft.com/office/drawing/2014/main" id="{61C344B2-56F0-9C69-F2A5-172EB4949800}"/>
              </a:ext>
              <a:ext uri="{C183D7F6-B498-43B3-948B-1728B52AA6E4}">
                <adec:decorative xmlns:adec="http://schemas.microsoft.com/office/drawing/2017/decorative" val="1"/>
              </a:ext>
            </a:extLst>
          </p:cNvPr>
          <p:cNvSpPr/>
          <p:nvPr/>
        </p:nvSpPr>
        <p:spPr>
          <a:xfrm>
            <a:off x="5796401" y="3378954"/>
            <a:ext cx="6394567" cy="3479046"/>
          </a:xfrm>
          <a:custGeom>
            <a:avLst/>
            <a:gdLst>
              <a:gd name="connsiteX0" fmla="*/ 5171297 w 6394567"/>
              <a:gd name="connsiteY0" fmla="*/ 284 h 3479046"/>
              <a:gd name="connsiteX1" fmla="*/ 6394290 w 6394567"/>
              <a:gd name="connsiteY1" fmla="*/ 430072 h 3479046"/>
              <a:gd name="connsiteX2" fmla="*/ 6394567 w 6394567"/>
              <a:gd name="connsiteY2" fmla="*/ 430316 h 3479046"/>
              <a:gd name="connsiteX3" fmla="*/ 6394567 w 6394567"/>
              <a:gd name="connsiteY3" fmla="*/ 3479046 h 3479046"/>
              <a:gd name="connsiteX4" fmla="*/ 0 w 6394567"/>
              <a:gd name="connsiteY4" fmla="*/ 3479046 h 3479046"/>
              <a:gd name="connsiteX5" fmla="*/ 3916974 w 6394567"/>
              <a:gd name="connsiteY5" fmla="*/ 405504 h 3479046"/>
              <a:gd name="connsiteX6" fmla="*/ 3959456 w 6394567"/>
              <a:gd name="connsiteY6" fmla="*/ 373857 h 3479046"/>
              <a:gd name="connsiteX7" fmla="*/ 5052215 w 6394567"/>
              <a:gd name="connsiteY7" fmla="*/ 1756 h 3479046"/>
              <a:gd name="connsiteX8" fmla="*/ 5171297 w 6394567"/>
              <a:gd name="connsiteY8" fmla="*/ 284 h 347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4567" h="3479046">
                <a:moveTo>
                  <a:pt x="5171297" y="284"/>
                </a:moveTo>
                <a:cubicBezTo>
                  <a:pt x="5607674" y="7531"/>
                  <a:pt x="6039042" y="153650"/>
                  <a:pt x="6394290" y="430072"/>
                </a:cubicBezTo>
                <a:lnTo>
                  <a:pt x="6394567" y="430316"/>
                </a:lnTo>
                <a:lnTo>
                  <a:pt x="6394567" y="3479046"/>
                </a:lnTo>
                <a:lnTo>
                  <a:pt x="0" y="3479046"/>
                </a:lnTo>
                <a:lnTo>
                  <a:pt x="3916974" y="405504"/>
                </a:lnTo>
                <a:lnTo>
                  <a:pt x="3959456" y="373857"/>
                </a:lnTo>
                <a:cubicBezTo>
                  <a:pt x="4291086" y="139664"/>
                  <a:pt x="4671097" y="17528"/>
                  <a:pt x="5052215" y="1756"/>
                </a:cubicBezTo>
                <a:cubicBezTo>
                  <a:pt x="5091916" y="114"/>
                  <a:pt x="5131627" y="-375"/>
                  <a:pt x="5171297" y="284"/>
                </a:cubicBezTo>
                <a:close/>
              </a:path>
            </a:pathLst>
          </a:custGeom>
          <a:gradFill>
            <a:gsLst>
              <a:gs pos="39000">
                <a:schemeClr val="bg2"/>
              </a:gs>
              <a:gs pos="100000">
                <a:srgbClr val="92D050"/>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CH" noProof="0" dirty="0"/>
          </a:p>
        </p:txBody>
      </p:sp>
      <p:sp>
        <p:nvSpPr>
          <p:cNvPr id="9" name="Title 1">
            <a:extLst>
              <a:ext uri="{FF2B5EF4-FFF2-40B4-BE49-F238E27FC236}">
                <a16:creationId xmlns:a16="http://schemas.microsoft.com/office/drawing/2014/main" id="{1D0C35A8-75C1-B556-0679-DC1B80AB0CC8}"/>
              </a:ext>
            </a:extLst>
          </p:cNvPr>
          <p:cNvSpPr txBox="1">
            <a:spLocks/>
          </p:cNvSpPr>
          <p:nvPr/>
        </p:nvSpPr>
        <p:spPr>
          <a:xfrm>
            <a:off x="7263863" y="6034208"/>
            <a:ext cx="4420579" cy="635582"/>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r"/>
            <a:r>
              <a:rPr lang="de-CH" noProof="0" dirty="0"/>
              <a:t>Kurioses</a:t>
            </a:r>
          </a:p>
        </p:txBody>
      </p:sp>
      <p:pic>
        <p:nvPicPr>
          <p:cNvPr id="6" name="Content Placeholder 5">
            <a:extLst>
              <a:ext uri="{FF2B5EF4-FFF2-40B4-BE49-F238E27FC236}">
                <a16:creationId xmlns:a16="http://schemas.microsoft.com/office/drawing/2014/main" id="{1A1D16ED-0FA3-4B87-9CF4-B7F675785F1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59280" y="862978"/>
            <a:ext cx="6410230" cy="5310510"/>
          </a:xfrm>
        </p:spPr>
      </p:pic>
    </p:spTree>
    <p:extLst>
      <p:ext uri="{BB962C8B-B14F-4D97-AF65-F5344CB8AC3E}">
        <p14:creationId xmlns:p14="http://schemas.microsoft.com/office/powerpoint/2010/main" val="6201780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B6EE-D7E7-E41F-2386-43FA7369F362}"/>
              </a:ext>
            </a:extLst>
          </p:cNvPr>
          <p:cNvSpPr>
            <a:spLocks noGrp="1"/>
          </p:cNvSpPr>
          <p:nvPr>
            <p:ph type="title"/>
          </p:nvPr>
        </p:nvSpPr>
        <p:spPr/>
        <p:txBody>
          <a:bodyPr/>
          <a:lstStyle/>
          <a:p>
            <a:r>
              <a:rPr lang="de-CH" dirty="0"/>
              <a:t>Welches ist die grösste Säugetierwanderung der Welt?</a:t>
            </a:r>
          </a:p>
        </p:txBody>
      </p:sp>
      <p:sp>
        <p:nvSpPr>
          <p:cNvPr id="3" name="Content Placeholder 2">
            <a:extLst>
              <a:ext uri="{FF2B5EF4-FFF2-40B4-BE49-F238E27FC236}">
                <a16:creationId xmlns:a16="http://schemas.microsoft.com/office/drawing/2014/main" id="{782FF78B-5893-1C27-6658-114C1A2A00EE}"/>
              </a:ext>
            </a:extLst>
          </p:cNvPr>
          <p:cNvSpPr>
            <a:spLocks noGrp="1"/>
          </p:cNvSpPr>
          <p:nvPr>
            <p:ph idx="1"/>
          </p:nvPr>
        </p:nvSpPr>
        <p:spPr>
          <a:xfrm>
            <a:off x="516098" y="1093305"/>
            <a:ext cx="8912715" cy="540687"/>
          </a:xfrm>
        </p:spPr>
        <p:txBody>
          <a:bodyPr/>
          <a:lstStyle/>
          <a:p>
            <a:r>
              <a:rPr lang="de-CH" dirty="0"/>
              <a:t>Tipp: Zwischen Kenia und Tansania wandern 1,3 Millionen Gnus pro Jahr hin und her</a:t>
            </a:r>
          </a:p>
        </p:txBody>
      </p:sp>
      <p:sp>
        <p:nvSpPr>
          <p:cNvPr id="4" name="Slide Number Placeholder 3">
            <a:extLst>
              <a:ext uri="{FF2B5EF4-FFF2-40B4-BE49-F238E27FC236}">
                <a16:creationId xmlns:a16="http://schemas.microsoft.com/office/drawing/2014/main" id="{00A07D1C-E6B0-241F-A4DE-8CC270C5CF0F}"/>
              </a:ext>
            </a:extLst>
          </p:cNvPr>
          <p:cNvSpPr>
            <a:spLocks noGrp="1"/>
          </p:cNvSpPr>
          <p:nvPr>
            <p:ph type="sldNum" sz="quarter" idx="12"/>
          </p:nvPr>
        </p:nvSpPr>
        <p:spPr/>
        <p:txBody>
          <a:bodyPr/>
          <a:lstStyle/>
          <a:p>
            <a:fld id="{5A33CB2A-1702-4C1D-9CC4-8D472D39F19E}" type="slidenum">
              <a:rPr lang="en-US" smtClean="0"/>
              <a:t>46</a:t>
            </a:fld>
            <a:endParaRPr lang="en-US"/>
          </a:p>
        </p:txBody>
      </p:sp>
      <p:pic>
        <p:nvPicPr>
          <p:cNvPr id="6" name="Picture 5" descr="A map of africa with countries/regions&#10;&#10;AI-generated content may be incorrect.">
            <a:extLst>
              <a:ext uri="{FF2B5EF4-FFF2-40B4-BE49-F238E27FC236}">
                <a16:creationId xmlns:a16="http://schemas.microsoft.com/office/drawing/2014/main" id="{66D73774-584E-A56A-3270-7F1913EB34DF}"/>
              </a:ext>
            </a:extLst>
          </p:cNvPr>
          <p:cNvPicPr>
            <a:picLocks noChangeAspect="1"/>
          </p:cNvPicPr>
          <p:nvPr/>
        </p:nvPicPr>
        <p:blipFill>
          <a:blip r:embed="rId2">
            <a:extLst>
              <a:ext uri="{28A0092B-C50C-407E-A947-70E740481C1C}">
                <a14:useLocalDpi xmlns:a14="http://schemas.microsoft.com/office/drawing/2010/main" val="0"/>
              </a:ext>
            </a:extLst>
          </a:blip>
          <a:srcRect l="39625" t="43751" r="19740" b="25198"/>
          <a:stretch>
            <a:fillRect/>
          </a:stretch>
        </p:blipFill>
        <p:spPr>
          <a:xfrm>
            <a:off x="4764024" y="1503664"/>
            <a:ext cx="6662753" cy="5137974"/>
          </a:xfrm>
          <a:prstGeom prst="rect">
            <a:avLst/>
          </a:prstGeom>
        </p:spPr>
      </p:pic>
      <p:pic>
        <p:nvPicPr>
          <p:cNvPr id="8" name="Picture 7" descr="A close-up of a wildebeest&#10;&#10;AI-generated content may be incorrect.">
            <a:extLst>
              <a:ext uri="{FF2B5EF4-FFF2-40B4-BE49-F238E27FC236}">
                <a16:creationId xmlns:a16="http://schemas.microsoft.com/office/drawing/2014/main" id="{A496BFC0-4E36-48BD-79F3-0945372E457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69445" y="1685533"/>
            <a:ext cx="1757332" cy="1425627"/>
          </a:xfrm>
          <a:prstGeom prst="rect">
            <a:avLst/>
          </a:prstGeom>
        </p:spPr>
      </p:pic>
      <p:pic>
        <p:nvPicPr>
          <p:cNvPr id="12" name="Picture 11">
            <a:extLst>
              <a:ext uri="{FF2B5EF4-FFF2-40B4-BE49-F238E27FC236}">
                <a16:creationId xmlns:a16="http://schemas.microsoft.com/office/drawing/2014/main" id="{817A0CB4-FFD0-EF5E-9612-CE360595096A}"/>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5642001" y="2398347"/>
            <a:ext cx="1325727" cy="1015899"/>
          </a:xfrm>
          <a:prstGeom prst="rect">
            <a:avLst/>
          </a:prstGeom>
        </p:spPr>
      </p:pic>
      <p:sp>
        <p:nvSpPr>
          <p:cNvPr id="13" name="TextBox 12">
            <a:extLst>
              <a:ext uri="{FF2B5EF4-FFF2-40B4-BE49-F238E27FC236}">
                <a16:creationId xmlns:a16="http://schemas.microsoft.com/office/drawing/2014/main" id="{1EBF3CEE-FD38-2CFF-5126-82239459A81A}"/>
              </a:ext>
            </a:extLst>
          </p:cNvPr>
          <p:cNvSpPr txBox="1"/>
          <p:nvPr/>
        </p:nvSpPr>
        <p:spPr>
          <a:xfrm>
            <a:off x="516098" y="2062455"/>
            <a:ext cx="3415822" cy="3139321"/>
          </a:xfrm>
          <a:prstGeom prst="rect">
            <a:avLst/>
          </a:prstGeom>
          <a:noFill/>
        </p:spPr>
        <p:txBody>
          <a:bodyPr wrap="square" rtlCol="0">
            <a:spAutoFit/>
          </a:bodyPr>
          <a:lstStyle/>
          <a:p>
            <a:r>
              <a:rPr lang="de-CH" dirty="0"/>
              <a:t>Schlechter Tipp!</a:t>
            </a:r>
          </a:p>
          <a:p>
            <a:endParaRPr lang="de-CH" dirty="0"/>
          </a:p>
          <a:p>
            <a:r>
              <a:rPr lang="de-CH" dirty="0"/>
              <a:t>Denn… jährlich wandern über 10 Millionen Flughunde von der Republik Kongo nach Sambia und zurück.</a:t>
            </a:r>
          </a:p>
          <a:p>
            <a:endParaRPr lang="de-CH" dirty="0"/>
          </a:p>
          <a:p>
            <a:r>
              <a:rPr lang="de-CH" dirty="0"/>
              <a:t>Das ist die grösste Säugetier-wanderung der Welt!</a:t>
            </a:r>
          </a:p>
          <a:p>
            <a:endParaRPr lang="de-CH" dirty="0"/>
          </a:p>
          <a:p>
            <a:endParaRPr lang="de-CH" dirty="0"/>
          </a:p>
        </p:txBody>
      </p:sp>
    </p:spTree>
    <p:extLst>
      <p:ext uri="{BB962C8B-B14F-4D97-AF65-F5344CB8AC3E}">
        <p14:creationId xmlns:p14="http://schemas.microsoft.com/office/powerpoint/2010/main" val="353511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4.16667E-6 1.48148E-6 L -0.05286 0.20787 " pathEditMode="relative" rAng="0" ptsTypes="AA">
                                      <p:cBhvr>
                                        <p:cTn id="14" dur="2000" fill="hold"/>
                                        <p:tgtEl>
                                          <p:spTgt spid="8"/>
                                        </p:tgtEl>
                                        <p:attrNameLst>
                                          <p:attrName>ppt_x</p:attrName>
                                          <p:attrName>ppt_y</p:attrName>
                                        </p:attrNameLst>
                                      </p:cBhvr>
                                      <p:rCtr x="-2643" y="10394"/>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2.70833E-6 -2.59259E-6 L 0.16771 0.40417 " pathEditMode="relative" rAng="0" ptsTypes="AA">
                                      <p:cBhvr>
                                        <p:cTn id="26" dur="2000" fill="hold"/>
                                        <p:tgtEl>
                                          <p:spTgt spid="12"/>
                                        </p:tgtEl>
                                        <p:attrNameLst>
                                          <p:attrName>ppt_x</p:attrName>
                                          <p:attrName>ppt_y</p:attrName>
                                        </p:attrNameLst>
                                      </p:cBhvr>
                                      <p:rCtr x="8385" y="20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B6026-20D1-0922-EA2F-7DC1DF6744D3}"/>
              </a:ext>
            </a:extLst>
          </p:cNvPr>
          <p:cNvSpPr>
            <a:spLocks noGrp="1"/>
          </p:cNvSpPr>
          <p:nvPr>
            <p:ph type="title"/>
          </p:nvPr>
        </p:nvSpPr>
        <p:spPr/>
        <p:txBody>
          <a:bodyPr/>
          <a:lstStyle/>
          <a:p>
            <a:r>
              <a:rPr lang="de-DE" dirty="0"/>
              <a:t>Exorzismus (immer noch) in der Schweiz</a:t>
            </a:r>
            <a:endParaRPr lang="de-CH" dirty="0"/>
          </a:p>
        </p:txBody>
      </p:sp>
      <p:sp>
        <p:nvSpPr>
          <p:cNvPr id="3" name="Content Placeholder 2">
            <a:extLst>
              <a:ext uri="{FF2B5EF4-FFF2-40B4-BE49-F238E27FC236}">
                <a16:creationId xmlns:a16="http://schemas.microsoft.com/office/drawing/2014/main" id="{5D2F86A6-1273-297E-BC81-DD7B96B6EAAD}"/>
              </a:ext>
            </a:extLst>
          </p:cNvPr>
          <p:cNvSpPr>
            <a:spLocks noGrp="1"/>
          </p:cNvSpPr>
          <p:nvPr>
            <p:ph idx="1"/>
          </p:nvPr>
        </p:nvSpPr>
        <p:spPr>
          <a:xfrm>
            <a:off x="516099" y="1093305"/>
            <a:ext cx="5079302" cy="5220684"/>
          </a:xfrm>
        </p:spPr>
        <p:txBody>
          <a:bodyPr/>
          <a:lstStyle/>
          <a:p>
            <a:r>
              <a:rPr lang="de-DE" dirty="0"/>
              <a:t>Zum 1. April (kein Aprilscherz!) hat das Bistum Tessin – als einziges in CH – wieder einen Exorzisten berufen. Nach 5 Jahren Pause.</a:t>
            </a:r>
          </a:p>
          <a:p>
            <a:r>
              <a:rPr lang="de-DE" dirty="0"/>
              <a:t>Warum? In der Lombardei ist die Nachfrage rege. Und was dem Nachbarn hilft die Nachfrage nach Kirche zu erhalten, kann dem Tessin nicht schaden, oder?</a:t>
            </a:r>
          </a:p>
          <a:p>
            <a:endParaRPr lang="de-DE" dirty="0"/>
          </a:p>
          <a:p>
            <a:r>
              <a:rPr lang="de-DE" dirty="0"/>
              <a:t>Da ist es beruhigend, dass in </a:t>
            </a:r>
            <a:r>
              <a:rPr lang="de-CH" dirty="0"/>
              <a:t>CH die Konfessionslosen mit 35.6% inzwischen die grösste Bevölkerungsgruppe sind. Mehr als Katholiken (30.7%) und Protestanten (19,5%).</a:t>
            </a:r>
          </a:p>
          <a:p>
            <a:r>
              <a:rPr lang="de-CH" dirty="0"/>
              <a:t>Und solche Entscheide, wie oben, werden den Mitgliederverlust sicher nicht stoppen.</a:t>
            </a:r>
          </a:p>
        </p:txBody>
      </p:sp>
      <p:sp>
        <p:nvSpPr>
          <p:cNvPr id="4" name="Slide Number Placeholder 3">
            <a:extLst>
              <a:ext uri="{FF2B5EF4-FFF2-40B4-BE49-F238E27FC236}">
                <a16:creationId xmlns:a16="http://schemas.microsoft.com/office/drawing/2014/main" id="{591FD013-69D2-603A-D52E-4AA2E796B54D}"/>
              </a:ext>
            </a:extLst>
          </p:cNvPr>
          <p:cNvSpPr>
            <a:spLocks noGrp="1"/>
          </p:cNvSpPr>
          <p:nvPr>
            <p:ph type="sldNum" sz="quarter" idx="12"/>
          </p:nvPr>
        </p:nvSpPr>
        <p:spPr/>
        <p:txBody>
          <a:bodyPr/>
          <a:lstStyle/>
          <a:p>
            <a:fld id="{5A33CB2A-1702-4C1D-9CC4-8D472D39F19E}" type="slidenum">
              <a:rPr lang="en-US" smtClean="0"/>
              <a:t>47</a:t>
            </a:fld>
            <a:endParaRPr lang="en-US"/>
          </a:p>
        </p:txBody>
      </p:sp>
      <p:pic>
        <p:nvPicPr>
          <p:cNvPr id="6" name="Picture 5">
            <a:extLst>
              <a:ext uri="{FF2B5EF4-FFF2-40B4-BE49-F238E27FC236}">
                <a16:creationId xmlns:a16="http://schemas.microsoft.com/office/drawing/2014/main" id="{2EB4CB4A-7508-84DE-CA53-17FE65E08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2158" y="1658608"/>
            <a:ext cx="5986781" cy="33675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10382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EEA35-370B-AFE2-D293-DA9A0029FBCC}"/>
              </a:ext>
            </a:extLst>
          </p:cNvPr>
          <p:cNvSpPr>
            <a:spLocks noGrp="1"/>
          </p:cNvSpPr>
          <p:nvPr>
            <p:ph type="title"/>
          </p:nvPr>
        </p:nvSpPr>
        <p:spPr/>
        <p:txBody>
          <a:bodyPr/>
          <a:lstStyle/>
          <a:p>
            <a:r>
              <a:rPr lang="de-CH" dirty="0"/>
              <a:t>Affen am Werk</a:t>
            </a:r>
          </a:p>
        </p:txBody>
      </p:sp>
      <p:sp>
        <p:nvSpPr>
          <p:cNvPr id="3" name="Content Placeholder 2">
            <a:extLst>
              <a:ext uri="{FF2B5EF4-FFF2-40B4-BE49-F238E27FC236}">
                <a16:creationId xmlns:a16="http://schemas.microsoft.com/office/drawing/2014/main" id="{E5D91A67-B3B6-8644-3699-F09608E3DD65}"/>
              </a:ext>
            </a:extLst>
          </p:cNvPr>
          <p:cNvSpPr>
            <a:spLocks noGrp="1"/>
          </p:cNvSpPr>
          <p:nvPr>
            <p:ph idx="1"/>
          </p:nvPr>
        </p:nvSpPr>
        <p:spPr>
          <a:xfrm>
            <a:off x="516098" y="1093305"/>
            <a:ext cx="11238672" cy="4774758"/>
          </a:xfrm>
        </p:spPr>
        <p:txBody>
          <a:bodyPr/>
          <a:lstStyle/>
          <a:p>
            <a:r>
              <a:rPr lang="de-CH" dirty="0"/>
              <a:t>Wenn man Affen lange Zeit zufällig auf eine Tastatur tippen lässt, entsteht – so das Infinite-Monkey-Theorem  – bei grossen Mengen die gesamte Literatur der Welt. Von Shakespeare über Bibel bis Groschenroman.</a:t>
            </a:r>
          </a:p>
          <a:p>
            <a:r>
              <a:rPr lang="de-CH" dirty="0"/>
              <a:t>Experiment an der Universität von Plymouth – 6 Makaken</a:t>
            </a:r>
          </a:p>
          <a:p>
            <a:endParaRPr lang="de-CH" dirty="0"/>
          </a:p>
          <a:p>
            <a:endParaRPr lang="de-CH" dirty="0"/>
          </a:p>
          <a:p>
            <a:endParaRPr lang="de-CH" dirty="0"/>
          </a:p>
          <a:p>
            <a:endParaRPr lang="de-CH" dirty="0"/>
          </a:p>
          <a:p>
            <a:endParaRPr lang="de-CH" dirty="0"/>
          </a:p>
          <a:p>
            <a:r>
              <a:rPr lang="de-CH" b="1" dirty="0"/>
              <a:t>Ergebnis 1					Ergebnis 2</a:t>
            </a:r>
          </a:p>
          <a:p>
            <a:r>
              <a:rPr lang="de-CH" dirty="0"/>
              <a:t>5 Seiten, </a:t>
            </a:r>
            <a:br>
              <a:rPr lang="de-CH" dirty="0"/>
            </a:br>
            <a:r>
              <a:rPr lang="de-CH" dirty="0"/>
              <a:t>Fast nur «S»</a:t>
            </a:r>
          </a:p>
          <a:p>
            <a:endParaRPr lang="de-CH" dirty="0"/>
          </a:p>
        </p:txBody>
      </p:sp>
      <p:sp>
        <p:nvSpPr>
          <p:cNvPr id="4" name="Slide Number Placeholder 3">
            <a:extLst>
              <a:ext uri="{FF2B5EF4-FFF2-40B4-BE49-F238E27FC236}">
                <a16:creationId xmlns:a16="http://schemas.microsoft.com/office/drawing/2014/main" id="{4E1CCA4C-2064-0AC9-E5BB-DE20BFFC6579}"/>
              </a:ext>
            </a:extLst>
          </p:cNvPr>
          <p:cNvSpPr>
            <a:spLocks noGrp="1"/>
          </p:cNvSpPr>
          <p:nvPr>
            <p:ph type="sldNum" sz="quarter" idx="12"/>
          </p:nvPr>
        </p:nvSpPr>
        <p:spPr/>
        <p:txBody>
          <a:bodyPr/>
          <a:lstStyle/>
          <a:p>
            <a:fld id="{5A33CB2A-1702-4C1D-9CC4-8D472D39F19E}" type="slidenum">
              <a:rPr lang="en-US" smtClean="0"/>
              <a:t>48</a:t>
            </a:fld>
            <a:endParaRPr lang="en-US"/>
          </a:p>
        </p:txBody>
      </p:sp>
      <p:pic>
        <p:nvPicPr>
          <p:cNvPr id="6" name="Picture 5">
            <a:extLst>
              <a:ext uri="{FF2B5EF4-FFF2-40B4-BE49-F238E27FC236}">
                <a16:creationId xmlns:a16="http://schemas.microsoft.com/office/drawing/2014/main" id="{4002BE1A-4D82-0452-F377-34FB1E60020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6098" y="2345604"/>
            <a:ext cx="2065482" cy="1946838"/>
          </a:xfrm>
          <a:prstGeom prst="rect">
            <a:avLst/>
          </a:prstGeom>
        </p:spPr>
      </p:pic>
      <p:pic>
        <p:nvPicPr>
          <p:cNvPr id="7" name="Picture 6">
            <a:extLst>
              <a:ext uri="{FF2B5EF4-FFF2-40B4-BE49-F238E27FC236}">
                <a16:creationId xmlns:a16="http://schemas.microsoft.com/office/drawing/2014/main" id="{A5486688-F8A5-C30D-E9BD-A48D816FAA3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85980" y="2345604"/>
            <a:ext cx="2065482" cy="1946838"/>
          </a:xfrm>
          <a:prstGeom prst="rect">
            <a:avLst/>
          </a:prstGeom>
        </p:spPr>
      </p:pic>
      <p:pic>
        <p:nvPicPr>
          <p:cNvPr id="8" name="Picture 7">
            <a:extLst>
              <a:ext uri="{FF2B5EF4-FFF2-40B4-BE49-F238E27FC236}">
                <a16:creationId xmlns:a16="http://schemas.microsoft.com/office/drawing/2014/main" id="{24F4D462-8884-1755-7C27-1A2FDC70B27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255862" y="2345604"/>
            <a:ext cx="2065482" cy="1946838"/>
          </a:xfrm>
          <a:prstGeom prst="rect">
            <a:avLst/>
          </a:prstGeom>
        </p:spPr>
      </p:pic>
      <p:pic>
        <p:nvPicPr>
          <p:cNvPr id="9" name="Picture 8">
            <a:extLst>
              <a:ext uri="{FF2B5EF4-FFF2-40B4-BE49-F238E27FC236}">
                <a16:creationId xmlns:a16="http://schemas.microsoft.com/office/drawing/2014/main" id="{7CFFE7B3-9FC1-74CF-D279-2F06876131D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02626" y="2345604"/>
            <a:ext cx="2065482" cy="1946838"/>
          </a:xfrm>
          <a:prstGeom prst="rect">
            <a:avLst/>
          </a:prstGeom>
        </p:spPr>
      </p:pic>
      <p:pic>
        <p:nvPicPr>
          <p:cNvPr id="10" name="Picture 9">
            <a:extLst>
              <a:ext uri="{FF2B5EF4-FFF2-40B4-BE49-F238E27FC236}">
                <a16:creationId xmlns:a16="http://schemas.microsoft.com/office/drawing/2014/main" id="{141680ED-EDA7-64C9-77F7-E781A41AE99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972508" y="2345604"/>
            <a:ext cx="2065482" cy="1946838"/>
          </a:xfrm>
          <a:prstGeom prst="rect">
            <a:avLst/>
          </a:prstGeom>
        </p:spPr>
      </p:pic>
      <p:pic>
        <p:nvPicPr>
          <p:cNvPr id="11" name="Picture 10">
            <a:extLst>
              <a:ext uri="{FF2B5EF4-FFF2-40B4-BE49-F238E27FC236}">
                <a16:creationId xmlns:a16="http://schemas.microsoft.com/office/drawing/2014/main" id="{5E1AEB81-A719-AB65-4D0F-06AC9CD2EBA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819272" y="2345604"/>
            <a:ext cx="2065482" cy="1946838"/>
          </a:xfrm>
          <a:prstGeom prst="rect">
            <a:avLst/>
          </a:prstGeom>
        </p:spPr>
      </p:pic>
      <p:pic>
        <p:nvPicPr>
          <p:cNvPr id="14" name="Picture 13" descr="A black keyboard with white text&#10;&#10;AI-generated content may be incorrect.">
            <a:extLst>
              <a:ext uri="{FF2B5EF4-FFF2-40B4-BE49-F238E27FC236}">
                <a16:creationId xmlns:a16="http://schemas.microsoft.com/office/drawing/2014/main" id="{25023C6B-AA19-DCB7-5C77-8BED506A73B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0667" y="4717374"/>
            <a:ext cx="3684380" cy="2140625"/>
          </a:xfrm>
          <a:prstGeom prst="rect">
            <a:avLst/>
          </a:prstGeom>
        </p:spPr>
      </p:pic>
      <p:pic>
        <p:nvPicPr>
          <p:cNvPr id="16" name="Picture 15">
            <a:extLst>
              <a:ext uri="{FF2B5EF4-FFF2-40B4-BE49-F238E27FC236}">
                <a16:creationId xmlns:a16="http://schemas.microsoft.com/office/drawing/2014/main" id="{6BB68BB1-F654-D405-8135-326EF38783B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466702" y="4583729"/>
            <a:ext cx="1077094" cy="891257"/>
          </a:xfrm>
          <a:prstGeom prst="rect">
            <a:avLst/>
          </a:prstGeom>
        </p:spPr>
      </p:pic>
      <p:pic>
        <p:nvPicPr>
          <p:cNvPr id="19" name="Picture 18">
            <a:extLst>
              <a:ext uri="{FF2B5EF4-FFF2-40B4-BE49-F238E27FC236}">
                <a16:creationId xmlns:a16="http://schemas.microsoft.com/office/drawing/2014/main" id="{DD4DFCF7-858D-6414-8BA4-66FCB41E2DF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145676" y="4873438"/>
            <a:ext cx="1077094" cy="891257"/>
          </a:xfrm>
          <a:prstGeom prst="rect">
            <a:avLst/>
          </a:prstGeom>
        </p:spPr>
      </p:pic>
      <p:pic>
        <p:nvPicPr>
          <p:cNvPr id="20" name="Picture 19">
            <a:extLst>
              <a:ext uri="{FF2B5EF4-FFF2-40B4-BE49-F238E27FC236}">
                <a16:creationId xmlns:a16="http://schemas.microsoft.com/office/drawing/2014/main" id="{5512AC37-9D8A-E26E-65B8-20A74F92776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788650" y="5189272"/>
            <a:ext cx="1077094" cy="891257"/>
          </a:xfrm>
          <a:prstGeom prst="rect">
            <a:avLst/>
          </a:prstGeom>
        </p:spPr>
      </p:pic>
      <p:sp>
        <p:nvSpPr>
          <p:cNvPr id="12" name="Flowchart: Multidocument 11">
            <a:extLst>
              <a:ext uri="{FF2B5EF4-FFF2-40B4-BE49-F238E27FC236}">
                <a16:creationId xmlns:a16="http://schemas.microsoft.com/office/drawing/2014/main" id="{D358D4E6-14EB-BBD0-6FB1-3E6EF6D638BF}"/>
              </a:ext>
            </a:extLst>
          </p:cNvPr>
          <p:cNvSpPr/>
          <p:nvPr/>
        </p:nvSpPr>
        <p:spPr>
          <a:xfrm rot="1542318">
            <a:off x="2348139" y="4019786"/>
            <a:ext cx="2065482" cy="2663687"/>
          </a:xfrm>
          <a:prstGeom prst="flowChartMultidocumen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400" dirty="0">
                <a:solidFill>
                  <a:sysClr val="windowText" lastClr="000000"/>
                </a:solidFill>
              </a:rPr>
              <a:t>SSrSmtSSSxSgSpSSnSSvSbSSzSShSkSSSdSfqSSlSwSSSScSSuSySSoSjeSStSbnSxaSqSSuSmSStSSSgSnSrSkSSSSjSpSvhSSySzSnkSSaScSbSf</a:t>
            </a:r>
          </a:p>
          <a:p>
            <a:pPr algn="ctr"/>
            <a:endParaRPr lang="de-CH" sz="1400" dirty="0">
              <a:solidFill>
                <a:sysClr val="windowText" lastClr="000000"/>
              </a:solidFill>
            </a:endParaRPr>
          </a:p>
        </p:txBody>
      </p:sp>
      <p:sp>
        <p:nvSpPr>
          <p:cNvPr id="32" name="TextBox 31">
            <a:extLst>
              <a:ext uri="{FF2B5EF4-FFF2-40B4-BE49-F238E27FC236}">
                <a16:creationId xmlns:a16="http://schemas.microsoft.com/office/drawing/2014/main" id="{3BCA66F4-DE09-A9BD-5F3F-ED1E3F69A0A2}"/>
              </a:ext>
            </a:extLst>
          </p:cNvPr>
          <p:cNvSpPr txBox="1"/>
          <p:nvPr/>
        </p:nvSpPr>
        <p:spPr>
          <a:xfrm>
            <a:off x="3238609" y="309750"/>
            <a:ext cx="6165470" cy="523220"/>
          </a:xfrm>
          <a:prstGeom prst="rect">
            <a:avLst/>
          </a:prstGeom>
          <a:noFill/>
        </p:spPr>
        <p:txBody>
          <a:bodyPr wrap="none" rtlCol="0">
            <a:spAutoFit/>
          </a:bodyPr>
          <a:lstStyle/>
          <a:p>
            <a:r>
              <a:rPr lang="de-CH" sz="2800" b="1" dirty="0"/>
              <a:t>- Weniger Hamlet, mehr Häufchen!</a:t>
            </a:r>
          </a:p>
        </p:txBody>
      </p:sp>
    </p:spTree>
    <p:extLst>
      <p:ext uri="{BB962C8B-B14F-4D97-AF65-F5344CB8AC3E}">
        <p14:creationId xmlns:p14="http://schemas.microsoft.com/office/powerpoint/2010/main" val="6289043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999"/>
                                              </p:stCondLst>
                                            </p:cTn>
                                            <p:tgtEl>
                                              <p:spTgt spid="6"/>
                                            </p:tgtEl>
                                            <p:attrNameLst>
                                              <p:attrName>style.visibility</p:attrName>
                                            </p:attrNameLst>
                                          </p:cBhvr>
                                          <p:to>
                                            <p:strVal val="visible"/>
                                          </p:to>
                                        </p:set>
                                      </p:childTnLst>
                                    </p:cTn>
                                  </p:par>
                                  <p:par>
                                    <p:cTn id="10" presetID="1" presetClass="entr" presetSubtype="0" fill="hold" nodeType="withEffect">
                                      <p:stCondLst>
                                        <p:cond delay="2000"/>
                                      </p:stCondLst>
                                      <p:childTnLst>
                                        <p:set>
                                          <p:cBhvr>
                                            <p:cTn id="11" dur="1" fill="hold">
                                              <p:stCondLst>
                                                <p:cond delay="999"/>
                                              </p:stCondLst>
                                            </p:cTn>
                                            <p:tgtEl>
                                              <p:spTgt spid="7"/>
                                            </p:tgtEl>
                                            <p:attrNameLst>
                                              <p:attrName>style.visibility</p:attrName>
                                            </p:attrNameLst>
                                          </p:cBhvr>
                                          <p:to>
                                            <p:strVal val="visible"/>
                                          </p:to>
                                        </p:set>
                                      </p:childTnLst>
                                    </p:cTn>
                                  </p:par>
                                  <p:par>
                                    <p:cTn id="12" presetID="1" presetClass="entr" presetSubtype="0" fill="hold" nodeType="withEffect">
                                      <p:stCondLst>
                                        <p:cond delay="2000"/>
                                      </p:stCondLst>
                                      <p:childTnLst>
                                        <p:set>
                                          <p:cBhvr>
                                            <p:cTn id="13" dur="1" fill="hold">
                                              <p:stCondLst>
                                                <p:cond delay="999"/>
                                              </p:stCondLst>
                                            </p:cTn>
                                            <p:tgtEl>
                                              <p:spTgt spid="8"/>
                                            </p:tgtEl>
                                            <p:attrNameLst>
                                              <p:attrName>style.visibility</p:attrName>
                                            </p:attrNameLst>
                                          </p:cBhvr>
                                          <p:to>
                                            <p:strVal val="visible"/>
                                          </p:to>
                                        </p:set>
                                      </p:childTnLst>
                                    </p:cTn>
                                  </p:par>
                                  <p:par>
                                    <p:cTn id="14" presetID="1" presetClass="entr" presetSubtype="0" fill="hold" nodeType="withEffect">
                                      <p:stCondLst>
                                        <p:cond delay="2000"/>
                                      </p:stCondLst>
                                      <p:childTnLst>
                                        <p:set>
                                          <p:cBhvr>
                                            <p:cTn id="15" dur="1" fill="hold">
                                              <p:stCondLst>
                                                <p:cond delay="999"/>
                                              </p:stCondLst>
                                            </p:cTn>
                                            <p:tgtEl>
                                              <p:spTgt spid="9"/>
                                            </p:tgtEl>
                                            <p:attrNameLst>
                                              <p:attrName>style.visibility</p:attrName>
                                            </p:attrNameLst>
                                          </p:cBhvr>
                                          <p:to>
                                            <p:strVal val="visible"/>
                                          </p:to>
                                        </p:set>
                                      </p:childTnLst>
                                    </p:cTn>
                                  </p:par>
                                  <p:par>
                                    <p:cTn id="16" presetID="1" presetClass="entr" presetSubtype="0" fill="hold" nodeType="withEffect">
                                      <p:stCondLst>
                                        <p:cond delay="2000"/>
                                      </p:stCondLst>
                                      <p:childTnLst>
                                        <p:set>
                                          <p:cBhvr>
                                            <p:cTn id="17" dur="1" fill="hold">
                                              <p:stCondLst>
                                                <p:cond delay="999"/>
                                              </p:stCondLst>
                                            </p:cTn>
                                            <p:tgtEl>
                                              <p:spTgt spid="10"/>
                                            </p:tgtEl>
                                            <p:attrNameLst>
                                              <p:attrName>style.visibility</p:attrName>
                                            </p:attrNameLst>
                                          </p:cBhvr>
                                          <p:to>
                                            <p:strVal val="visible"/>
                                          </p:to>
                                        </p:set>
                                      </p:childTnLst>
                                    </p:cTn>
                                  </p:par>
                                  <p:par>
                                    <p:cTn id="18" presetID="1" presetClass="entr" presetSubtype="0" fill="hold" nodeType="withEffect">
                                      <p:stCondLst>
                                        <p:cond delay="2000"/>
                                      </p:stCondLst>
                                      <p:childTnLst>
                                        <p:set>
                                          <p:cBhvr>
                                            <p:cTn id="19" dur="1" fill="hold">
                                              <p:stCondLst>
                                                <p:cond delay="999"/>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par>
                              <p:cTn id="28" fill="hold">
                                <p:stCondLst>
                                  <p:cond delay="0"/>
                                </p:stCondLst>
                                <p:childTnLst>
                                  <p:par>
                                    <p:cTn id="29" presetID="2" presetClass="entr" presetSubtype="4" fill="hold" grpId="0" nodeType="afterEffect">
                                      <p:stCondLst>
                                        <p:cond delay="20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0"/>
                                </p:stCondLst>
                                <p:childTnLst>
                                  <p:par>
                                    <p:cTn id="38" presetID="2" presetClass="entr" presetSubtype="1" fill="hold" nodeType="afterEffect" p14:presetBounceEnd="32000">
                                      <p:stCondLst>
                                        <p:cond delay="2000"/>
                                      </p:stCondLst>
                                      <p:childTnLst>
                                        <p:set>
                                          <p:cBhvr>
                                            <p:cTn id="39" dur="1" fill="hold">
                                              <p:stCondLst>
                                                <p:cond delay="0"/>
                                              </p:stCondLst>
                                            </p:cTn>
                                            <p:tgtEl>
                                              <p:spTgt spid="16"/>
                                            </p:tgtEl>
                                            <p:attrNameLst>
                                              <p:attrName>style.visibility</p:attrName>
                                            </p:attrNameLst>
                                          </p:cBhvr>
                                          <p:to>
                                            <p:strVal val="visible"/>
                                          </p:to>
                                        </p:set>
                                        <p:anim calcmode="lin" valueType="num" p14:bounceEnd="32000">
                                          <p:cBhvr additive="base">
                                            <p:cTn id="40" dur="1000" fill="hold"/>
                                            <p:tgtEl>
                                              <p:spTgt spid="16"/>
                                            </p:tgtEl>
                                            <p:attrNameLst>
                                              <p:attrName>ppt_x</p:attrName>
                                            </p:attrNameLst>
                                          </p:cBhvr>
                                          <p:tavLst>
                                            <p:tav tm="0">
                                              <p:val>
                                                <p:strVal val="#ppt_x"/>
                                              </p:val>
                                            </p:tav>
                                            <p:tav tm="100000">
                                              <p:val>
                                                <p:strVal val="#ppt_x"/>
                                              </p:val>
                                            </p:tav>
                                          </p:tavLst>
                                        </p:anim>
                                        <p:anim calcmode="lin" valueType="num" p14:bounceEnd="32000">
                                          <p:cBhvr additive="base">
                                            <p:cTn id="41" dur="1000" fill="hold"/>
                                            <p:tgtEl>
                                              <p:spTgt spid="16"/>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14:presetBounceEnd="32000">
                                      <p:stCondLst>
                                        <p:cond delay="2500"/>
                                      </p:stCondLst>
                                      <p:childTnLst>
                                        <p:set>
                                          <p:cBhvr>
                                            <p:cTn id="43" dur="1" fill="hold">
                                              <p:stCondLst>
                                                <p:cond delay="0"/>
                                              </p:stCondLst>
                                            </p:cTn>
                                            <p:tgtEl>
                                              <p:spTgt spid="19"/>
                                            </p:tgtEl>
                                            <p:attrNameLst>
                                              <p:attrName>style.visibility</p:attrName>
                                            </p:attrNameLst>
                                          </p:cBhvr>
                                          <p:to>
                                            <p:strVal val="visible"/>
                                          </p:to>
                                        </p:set>
                                        <p:anim calcmode="lin" valueType="num" p14:bounceEnd="32000">
                                          <p:cBhvr additive="base">
                                            <p:cTn id="44" dur="1000" fill="hold"/>
                                            <p:tgtEl>
                                              <p:spTgt spid="19"/>
                                            </p:tgtEl>
                                            <p:attrNameLst>
                                              <p:attrName>ppt_x</p:attrName>
                                            </p:attrNameLst>
                                          </p:cBhvr>
                                          <p:tavLst>
                                            <p:tav tm="0">
                                              <p:val>
                                                <p:strVal val="#ppt_x"/>
                                              </p:val>
                                            </p:tav>
                                            <p:tav tm="100000">
                                              <p:val>
                                                <p:strVal val="#ppt_x"/>
                                              </p:val>
                                            </p:tav>
                                          </p:tavLst>
                                        </p:anim>
                                        <p:anim calcmode="lin" valueType="num" p14:bounceEnd="32000">
                                          <p:cBhvr additive="base">
                                            <p:cTn id="45" dur="1000" fill="hold"/>
                                            <p:tgtEl>
                                              <p:spTgt spid="19"/>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14:presetBounceEnd="32000">
                                      <p:stCondLst>
                                        <p:cond delay="3000"/>
                                      </p:stCondLst>
                                      <p:childTnLst>
                                        <p:set>
                                          <p:cBhvr>
                                            <p:cTn id="47" dur="1" fill="hold">
                                              <p:stCondLst>
                                                <p:cond delay="0"/>
                                              </p:stCondLst>
                                            </p:cTn>
                                            <p:tgtEl>
                                              <p:spTgt spid="20"/>
                                            </p:tgtEl>
                                            <p:attrNameLst>
                                              <p:attrName>style.visibility</p:attrName>
                                            </p:attrNameLst>
                                          </p:cBhvr>
                                          <p:to>
                                            <p:strVal val="visible"/>
                                          </p:to>
                                        </p:set>
                                        <p:anim calcmode="lin" valueType="num" p14:bounceEnd="32000">
                                          <p:cBhvr additive="base">
                                            <p:cTn id="48" dur="1000" fill="hold"/>
                                            <p:tgtEl>
                                              <p:spTgt spid="20"/>
                                            </p:tgtEl>
                                            <p:attrNameLst>
                                              <p:attrName>ppt_x</p:attrName>
                                            </p:attrNameLst>
                                          </p:cBhvr>
                                          <p:tavLst>
                                            <p:tav tm="0">
                                              <p:val>
                                                <p:strVal val="#ppt_x"/>
                                              </p:val>
                                            </p:tav>
                                            <p:tav tm="100000">
                                              <p:val>
                                                <p:strVal val="#ppt_x"/>
                                              </p:val>
                                            </p:tav>
                                          </p:tavLst>
                                        </p:anim>
                                        <p:anim calcmode="lin" valueType="num" p14:bounceEnd="32000">
                                          <p:cBhvr additive="base">
                                            <p:cTn id="49"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999"/>
                                              </p:stCondLst>
                                            </p:cTn>
                                            <p:tgtEl>
                                              <p:spTgt spid="6"/>
                                            </p:tgtEl>
                                            <p:attrNameLst>
                                              <p:attrName>style.visibility</p:attrName>
                                            </p:attrNameLst>
                                          </p:cBhvr>
                                          <p:to>
                                            <p:strVal val="visible"/>
                                          </p:to>
                                        </p:set>
                                      </p:childTnLst>
                                    </p:cTn>
                                  </p:par>
                                  <p:par>
                                    <p:cTn id="10" presetID="1" presetClass="entr" presetSubtype="0" fill="hold" nodeType="withEffect">
                                      <p:stCondLst>
                                        <p:cond delay="2000"/>
                                      </p:stCondLst>
                                      <p:childTnLst>
                                        <p:set>
                                          <p:cBhvr>
                                            <p:cTn id="11" dur="1" fill="hold">
                                              <p:stCondLst>
                                                <p:cond delay="999"/>
                                              </p:stCondLst>
                                            </p:cTn>
                                            <p:tgtEl>
                                              <p:spTgt spid="7"/>
                                            </p:tgtEl>
                                            <p:attrNameLst>
                                              <p:attrName>style.visibility</p:attrName>
                                            </p:attrNameLst>
                                          </p:cBhvr>
                                          <p:to>
                                            <p:strVal val="visible"/>
                                          </p:to>
                                        </p:set>
                                      </p:childTnLst>
                                    </p:cTn>
                                  </p:par>
                                  <p:par>
                                    <p:cTn id="12" presetID="1" presetClass="entr" presetSubtype="0" fill="hold" nodeType="withEffect">
                                      <p:stCondLst>
                                        <p:cond delay="2000"/>
                                      </p:stCondLst>
                                      <p:childTnLst>
                                        <p:set>
                                          <p:cBhvr>
                                            <p:cTn id="13" dur="1" fill="hold">
                                              <p:stCondLst>
                                                <p:cond delay="999"/>
                                              </p:stCondLst>
                                            </p:cTn>
                                            <p:tgtEl>
                                              <p:spTgt spid="8"/>
                                            </p:tgtEl>
                                            <p:attrNameLst>
                                              <p:attrName>style.visibility</p:attrName>
                                            </p:attrNameLst>
                                          </p:cBhvr>
                                          <p:to>
                                            <p:strVal val="visible"/>
                                          </p:to>
                                        </p:set>
                                      </p:childTnLst>
                                    </p:cTn>
                                  </p:par>
                                  <p:par>
                                    <p:cTn id="14" presetID="1" presetClass="entr" presetSubtype="0" fill="hold" nodeType="withEffect">
                                      <p:stCondLst>
                                        <p:cond delay="2000"/>
                                      </p:stCondLst>
                                      <p:childTnLst>
                                        <p:set>
                                          <p:cBhvr>
                                            <p:cTn id="15" dur="1" fill="hold">
                                              <p:stCondLst>
                                                <p:cond delay="999"/>
                                              </p:stCondLst>
                                            </p:cTn>
                                            <p:tgtEl>
                                              <p:spTgt spid="9"/>
                                            </p:tgtEl>
                                            <p:attrNameLst>
                                              <p:attrName>style.visibility</p:attrName>
                                            </p:attrNameLst>
                                          </p:cBhvr>
                                          <p:to>
                                            <p:strVal val="visible"/>
                                          </p:to>
                                        </p:set>
                                      </p:childTnLst>
                                    </p:cTn>
                                  </p:par>
                                  <p:par>
                                    <p:cTn id="16" presetID="1" presetClass="entr" presetSubtype="0" fill="hold" nodeType="withEffect">
                                      <p:stCondLst>
                                        <p:cond delay="2000"/>
                                      </p:stCondLst>
                                      <p:childTnLst>
                                        <p:set>
                                          <p:cBhvr>
                                            <p:cTn id="17" dur="1" fill="hold">
                                              <p:stCondLst>
                                                <p:cond delay="999"/>
                                              </p:stCondLst>
                                            </p:cTn>
                                            <p:tgtEl>
                                              <p:spTgt spid="10"/>
                                            </p:tgtEl>
                                            <p:attrNameLst>
                                              <p:attrName>style.visibility</p:attrName>
                                            </p:attrNameLst>
                                          </p:cBhvr>
                                          <p:to>
                                            <p:strVal val="visible"/>
                                          </p:to>
                                        </p:set>
                                      </p:childTnLst>
                                    </p:cTn>
                                  </p:par>
                                  <p:par>
                                    <p:cTn id="18" presetID="1" presetClass="entr" presetSubtype="0" fill="hold" nodeType="withEffect">
                                      <p:stCondLst>
                                        <p:cond delay="2000"/>
                                      </p:stCondLst>
                                      <p:childTnLst>
                                        <p:set>
                                          <p:cBhvr>
                                            <p:cTn id="19" dur="1" fill="hold">
                                              <p:stCondLst>
                                                <p:cond delay="999"/>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childTnLst>
                              </p:cTn>
                            </p:par>
                            <p:par>
                              <p:cTn id="28" fill="hold">
                                <p:stCondLst>
                                  <p:cond delay="0"/>
                                </p:stCondLst>
                                <p:childTnLst>
                                  <p:par>
                                    <p:cTn id="29" presetID="2" presetClass="entr" presetSubtype="4" fill="hold" grpId="0" nodeType="afterEffect">
                                      <p:stCondLst>
                                        <p:cond delay="200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par>
                              <p:cTn id="37" fill="hold">
                                <p:stCondLst>
                                  <p:cond delay="0"/>
                                </p:stCondLst>
                                <p:childTnLst>
                                  <p:par>
                                    <p:cTn id="38" presetID="2" presetClass="entr" presetSubtype="1" fill="hold" nodeType="afterEffect">
                                      <p:stCondLst>
                                        <p:cond delay="200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1000" fill="hold"/>
                                            <p:tgtEl>
                                              <p:spTgt spid="16"/>
                                            </p:tgtEl>
                                            <p:attrNameLst>
                                              <p:attrName>ppt_x</p:attrName>
                                            </p:attrNameLst>
                                          </p:cBhvr>
                                          <p:tavLst>
                                            <p:tav tm="0">
                                              <p:val>
                                                <p:strVal val="#ppt_x"/>
                                              </p:val>
                                            </p:tav>
                                            <p:tav tm="100000">
                                              <p:val>
                                                <p:strVal val="#ppt_x"/>
                                              </p:val>
                                            </p:tav>
                                          </p:tavLst>
                                        </p:anim>
                                        <p:anim calcmode="lin" valueType="num">
                                          <p:cBhvr additive="base">
                                            <p:cTn id="41" dur="1000" fill="hold"/>
                                            <p:tgtEl>
                                              <p:spTgt spid="16"/>
                                            </p:tgtEl>
                                            <p:attrNameLst>
                                              <p:attrName>ppt_y</p:attrName>
                                            </p:attrNameLst>
                                          </p:cBhvr>
                                          <p:tavLst>
                                            <p:tav tm="0">
                                              <p:val>
                                                <p:strVal val="0-#ppt_h/2"/>
                                              </p:val>
                                            </p:tav>
                                            <p:tav tm="100000">
                                              <p:val>
                                                <p:strVal val="#ppt_y"/>
                                              </p:val>
                                            </p:tav>
                                          </p:tavLst>
                                        </p:anim>
                                      </p:childTnLst>
                                    </p:cTn>
                                  </p:par>
                                  <p:par>
                                    <p:cTn id="42" presetID="2" presetClass="entr" presetSubtype="1" fill="hold" nodeType="withEffect">
                                      <p:stCondLst>
                                        <p:cond delay="2500"/>
                                      </p:stCondLst>
                                      <p:childTnLst>
                                        <p:set>
                                          <p:cBhvr>
                                            <p:cTn id="43" dur="1" fill="hold">
                                              <p:stCondLst>
                                                <p:cond delay="0"/>
                                              </p:stCondLst>
                                            </p:cTn>
                                            <p:tgtEl>
                                              <p:spTgt spid="19"/>
                                            </p:tgtEl>
                                            <p:attrNameLst>
                                              <p:attrName>style.visibility</p:attrName>
                                            </p:attrNameLst>
                                          </p:cBhvr>
                                          <p:to>
                                            <p:strVal val="visible"/>
                                          </p:to>
                                        </p:set>
                                        <p:anim calcmode="lin" valueType="num">
                                          <p:cBhvr additive="base">
                                            <p:cTn id="44" dur="1000" fill="hold"/>
                                            <p:tgtEl>
                                              <p:spTgt spid="19"/>
                                            </p:tgtEl>
                                            <p:attrNameLst>
                                              <p:attrName>ppt_x</p:attrName>
                                            </p:attrNameLst>
                                          </p:cBhvr>
                                          <p:tavLst>
                                            <p:tav tm="0">
                                              <p:val>
                                                <p:strVal val="#ppt_x"/>
                                              </p:val>
                                            </p:tav>
                                            <p:tav tm="100000">
                                              <p:val>
                                                <p:strVal val="#ppt_x"/>
                                              </p:val>
                                            </p:tav>
                                          </p:tavLst>
                                        </p:anim>
                                        <p:anim calcmode="lin" valueType="num">
                                          <p:cBhvr additive="base">
                                            <p:cTn id="45" dur="1000" fill="hold"/>
                                            <p:tgtEl>
                                              <p:spTgt spid="19"/>
                                            </p:tgtEl>
                                            <p:attrNameLst>
                                              <p:attrName>ppt_y</p:attrName>
                                            </p:attrNameLst>
                                          </p:cBhvr>
                                          <p:tavLst>
                                            <p:tav tm="0">
                                              <p:val>
                                                <p:strVal val="0-#ppt_h/2"/>
                                              </p:val>
                                            </p:tav>
                                            <p:tav tm="100000">
                                              <p:val>
                                                <p:strVal val="#ppt_y"/>
                                              </p:val>
                                            </p:tav>
                                          </p:tavLst>
                                        </p:anim>
                                      </p:childTnLst>
                                    </p:cTn>
                                  </p:par>
                                  <p:par>
                                    <p:cTn id="46" presetID="2" presetClass="entr" presetSubtype="1" fill="hold" nodeType="withEffect">
                                      <p:stCondLst>
                                        <p:cond delay="3000"/>
                                      </p:stCondLst>
                                      <p:childTnLst>
                                        <p:set>
                                          <p:cBhvr>
                                            <p:cTn id="47" dur="1" fill="hold">
                                              <p:stCondLst>
                                                <p:cond delay="0"/>
                                              </p:stCondLst>
                                            </p:cTn>
                                            <p:tgtEl>
                                              <p:spTgt spid="20"/>
                                            </p:tgtEl>
                                            <p:attrNameLst>
                                              <p:attrName>style.visibility</p:attrName>
                                            </p:attrNameLst>
                                          </p:cBhvr>
                                          <p:to>
                                            <p:strVal val="visible"/>
                                          </p:to>
                                        </p:set>
                                        <p:anim calcmode="lin" valueType="num">
                                          <p:cBhvr additive="base">
                                            <p:cTn id="48" dur="1000" fill="hold"/>
                                            <p:tgtEl>
                                              <p:spTgt spid="20"/>
                                            </p:tgtEl>
                                            <p:attrNameLst>
                                              <p:attrName>ppt_x</p:attrName>
                                            </p:attrNameLst>
                                          </p:cBhvr>
                                          <p:tavLst>
                                            <p:tav tm="0">
                                              <p:val>
                                                <p:strVal val="#ppt_x"/>
                                              </p:val>
                                            </p:tav>
                                            <p:tav tm="100000">
                                              <p:val>
                                                <p:strVal val="#ppt_x"/>
                                              </p:val>
                                            </p:tav>
                                          </p:tavLst>
                                        </p:anim>
                                        <p:anim calcmode="lin" valueType="num">
                                          <p:cBhvr additive="base">
                                            <p:cTn id="49" dur="10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1+#ppt_w/2"/>
                                              </p:val>
                                            </p:tav>
                                            <p:tav tm="100000">
                                              <p:val>
                                                <p:strVal val="#ppt_x"/>
                                              </p:val>
                                            </p:tav>
                                          </p:tavLst>
                                        </p:anim>
                                        <p:anim calcmode="lin" valueType="num">
                                          <p:cBhvr additive="base">
                                            <p:cTn id="55"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2" grpId="0"/>
        </p:bld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E7984-644F-D46B-3F7B-904A9567749B}"/>
              </a:ext>
            </a:extLst>
          </p:cNvPr>
          <p:cNvSpPr>
            <a:spLocks noGrp="1"/>
          </p:cNvSpPr>
          <p:nvPr>
            <p:ph type="title"/>
          </p:nvPr>
        </p:nvSpPr>
        <p:spPr/>
        <p:txBody>
          <a:bodyPr/>
          <a:lstStyle/>
          <a:p>
            <a:endParaRPr lang="de-CH"/>
          </a:p>
        </p:txBody>
      </p:sp>
      <p:pic>
        <p:nvPicPr>
          <p:cNvPr id="6" name="Content Placeholder 5">
            <a:extLst>
              <a:ext uri="{FF2B5EF4-FFF2-40B4-BE49-F238E27FC236}">
                <a16:creationId xmlns:a16="http://schemas.microsoft.com/office/drawing/2014/main" id="{99E479ED-CEFD-99DD-75C4-5D79BFB0D3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744" b="34937"/>
          <a:stretch>
            <a:fillRect/>
          </a:stretch>
        </p:blipFill>
        <p:spPr>
          <a:xfrm>
            <a:off x="3048000" y="2579697"/>
            <a:ext cx="6096000" cy="1683465"/>
          </a:xfrm>
        </p:spPr>
      </p:pic>
      <p:sp>
        <p:nvSpPr>
          <p:cNvPr id="4" name="Slide Number Placeholder 3">
            <a:extLst>
              <a:ext uri="{FF2B5EF4-FFF2-40B4-BE49-F238E27FC236}">
                <a16:creationId xmlns:a16="http://schemas.microsoft.com/office/drawing/2014/main" id="{D823F1EC-F101-0366-0259-279339CC23C8}"/>
              </a:ext>
            </a:extLst>
          </p:cNvPr>
          <p:cNvSpPr>
            <a:spLocks noGrp="1"/>
          </p:cNvSpPr>
          <p:nvPr>
            <p:ph type="sldNum" sz="quarter" idx="12"/>
          </p:nvPr>
        </p:nvSpPr>
        <p:spPr/>
        <p:txBody>
          <a:bodyPr/>
          <a:lstStyle/>
          <a:p>
            <a:fld id="{5A33CB2A-1702-4C1D-9CC4-8D472D39F19E}" type="slidenum">
              <a:rPr lang="en-US" smtClean="0"/>
              <a:t>49</a:t>
            </a:fld>
            <a:endParaRPr lang="en-US"/>
          </a:p>
        </p:txBody>
      </p:sp>
    </p:spTree>
    <p:extLst>
      <p:ext uri="{BB962C8B-B14F-4D97-AF65-F5344CB8AC3E}">
        <p14:creationId xmlns:p14="http://schemas.microsoft.com/office/powerpoint/2010/main" val="2306937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A7F95-ED52-F031-D10C-730A7981D9CA}"/>
              </a:ext>
            </a:extLst>
          </p:cNvPr>
          <p:cNvSpPr>
            <a:spLocks noGrp="1"/>
          </p:cNvSpPr>
          <p:nvPr>
            <p:ph type="title"/>
          </p:nvPr>
        </p:nvSpPr>
        <p:spPr/>
        <p:txBody>
          <a:bodyPr/>
          <a:lstStyle/>
          <a:p>
            <a:r>
              <a:rPr lang="en-US" dirty="0"/>
              <a:t>Ein “Troll” – was </a:t>
            </a:r>
            <a:r>
              <a:rPr lang="en-US" dirty="0" err="1"/>
              <a:t>ist</a:t>
            </a:r>
            <a:r>
              <a:rPr lang="en-US" dirty="0"/>
              <a:t> das?</a:t>
            </a:r>
            <a:endParaRPr lang="de-CH" dirty="0"/>
          </a:p>
        </p:txBody>
      </p:sp>
      <p:sp>
        <p:nvSpPr>
          <p:cNvPr id="3" name="Content Placeholder 2">
            <a:extLst>
              <a:ext uri="{FF2B5EF4-FFF2-40B4-BE49-F238E27FC236}">
                <a16:creationId xmlns:a16="http://schemas.microsoft.com/office/drawing/2014/main" id="{DB4FF3F1-3C44-6674-AF92-D119042ECDFE}"/>
              </a:ext>
            </a:extLst>
          </p:cNvPr>
          <p:cNvSpPr>
            <a:spLocks noGrp="1"/>
          </p:cNvSpPr>
          <p:nvPr>
            <p:ph idx="1"/>
          </p:nvPr>
        </p:nvSpPr>
        <p:spPr>
          <a:xfrm>
            <a:off x="4747364" y="1093305"/>
            <a:ext cx="6263014" cy="5476596"/>
          </a:xfrm>
          <a:solidFill>
            <a:srgbClr val="F8F8F8">
              <a:alpha val="50980"/>
            </a:srgbClr>
          </a:solidFill>
        </p:spPr>
        <p:txBody>
          <a:bodyPr/>
          <a:lstStyle/>
          <a:p>
            <a:r>
              <a:rPr lang="de-CH" b="1" noProof="0" dirty="0"/>
              <a:t>Woher kommt der Begriff?</a:t>
            </a:r>
          </a:p>
          <a:p>
            <a:r>
              <a:rPr lang="de-CH" noProof="0" dirty="0"/>
              <a:t>Aus “</a:t>
            </a:r>
            <a:r>
              <a:rPr lang="de-CH" noProof="0" dirty="0" err="1"/>
              <a:t>trolling</a:t>
            </a:r>
            <a:r>
              <a:rPr lang="de-CH" noProof="0" dirty="0"/>
              <a:t> </a:t>
            </a:r>
            <a:r>
              <a:rPr lang="de-CH" noProof="0" dirty="0" err="1"/>
              <a:t>with</a:t>
            </a:r>
            <a:r>
              <a:rPr lang="de-CH" noProof="0" dirty="0"/>
              <a:t> </a:t>
            </a:r>
            <a:r>
              <a:rPr lang="de-CH" noProof="0" dirty="0" err="1"/>
              <a:t>bait</a:t>
            </a:r>
            <a:r>
              <a:rPr lang="de-CH" noProof="0" dirty="0"/>
              <a:t>” (=Schleppfischen), wird aber im Volksmund mit den groben und trügerischen Fabelwesen gleichgesetzt. Die Bedeutung als Provokateur trat bereits 1997 auf.</a:t>
            </a:r>
          </a:p>
          <a:p>
            <a:endParaRPr lang="de-CH" sz="400" dirty="0"/>
          </a:p>
          <a:p>
            <a:r>
              <a:rPr lang="de-CH" b="1" noProof="0" dirty="0"/>
              <a:t>Motivation der Trolle</a:t>
            </a:r>
          </a:p>
          <a:p>
            <a:pPr lvl="1"/>
            <a:r>
              <a:rPr lang="de-CH" noProof="0" dirty="0"/>
              <a:t>Langeweile, Aufmerksamkeitssuche, Rache</a:t>
            </a:r>
          </a:p>
          <a:p>
            <a:pPr lvl="1"/>
            <a:r>
              <a:rPr lang="de-CH" noProof="0" dirty="0"/>
              <a:t>Spaß und Unterhaltung</a:t>
            </a:r>
          </a:p>
          <a:p>
            <a:pPr lvl="1"/>
            <a:r>
              <a:rPr lang="de-CH" noProof="0" dirty="0"/>
              <a:t>Wunsch, der Community möglichst großen </a:t>
            </a:r>
            <a:br>
              <a:rPr lang="de-CH" noProof="0" dirty="0"/>
            </a:br>
            <a:r>
              <a:rPr lang="de-CH" noProof="0" dirty="0"/>
              <a:t>Schaden zuzufügen</a:t>
            </a:r>
          </a:p>
          <a:p>
            <a:r>
              <a:rPr lang="de-CH" dirty="0"/>
              <a:t>Allen gemeinsam ist, dass sie sich absichtlich, wiederholt und schädlich verhalten und Persönlichkeitsmerkmale der «Dunklen Tetrade» aufweisen (Sadismus, Narzissmus, Machiavellismus und Psychopathie).</a:t>
            </a:r>
            <a:endParaRPr lang="de-CH" noProof="0" dirty="0"/>
          </a:p>
        </p:txBody>
      </p:sp>
      <p:sp>
        <p:nvSpPr>
          <p:cNvPr id="4" name="Slide Number Placeholder 3">
            <a:extLst>
              <a:ext uri="{FF2B5EF4-FFF2-40B4-BE49-F238E27FC236}">
                <a16:creationId xmlns:a16="http://schemas.microsoft.com/office/drawing/2014/main" id="{0FB8A22A-1ECF-1CC7-F6AA-2873CDA3E152}"/>
              </a:ext>
            </a:extLst>
          </p:cNvPr>
          <p:cNvSpPr>
            <a:spLocks noGrp="1"/>
          </p:cNvSpPr>
          <p:nvPr>
            <p:ph type="sldNum" sz="quarter" idx="12"/>
          </p:nvPr>
        </p:nvSpPr>
        <p:spPr/>
        <p:txBody>
          <a:bodyPr/>
          <a:lstStyle/>
          <a:p>
            <a:fld id="{5A33CB2A-1702-4C1D-9CC4-8D472D39F19E}" type="slidenum">
              <a:rPr lang="en-US" smtClean="0"/>
              <a:t>5</a:t>
            </a:fld>
            <a:endParaRPr lang="en-US"/>
          </a:p>
        </p:txBody>
      </p:sp>
      <p:sp>
        <p:nvSpPr>
          <p:cNvPr id="6" name="Scroll: Vertical 5">
            <a:extLst>
              <a:ext uri="{FF2B5EF4-FFF2-40B4-BE49-F238E27FC236}">
                <a16:creationId xmlns:a16="http://schemas.microsoft.com/office/drawing/2014/main" id="{AAF62C7B-C842-29F8-60DB-FFF42CAD2E2D}"/>
              </a:ext>
            </a:extLst>
          </p:cNvPr>
          <p:cNvSpPr/>
          <p:nvPr/>
        </p:nvSpPr>
        <p:spPr>
          <a:xfrm>
            <a:off x="356283" y="1017285"/>
            <a:ext cx="4209454" cy="3936759"/>
          </a:xfrm>
          <a:prstGeom prst="verticalScroll">
            <a:avLst>
              <a:gd name="adj" fmla="val 806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de-CH" dirty="0"/>
              <a:t>Definition </a:t>
            </a:r>
            <a:r>
              <a:rPr lang="de-CH" b="1" dirty="0"/>
              <a:t>Troll </a:t>
            </a:r>
            <a:r>
              <a:rPr lang="de-CH" dirty="0"/>
              <a:t>[Wikipedia]:</a:t>
            </a:r>
          </a:p>
          <a:p>
            <a:pPr algn="ctr"/>
            <a:endParaRPr lang="de-CH" sz="900" dirty="0"/>
          </a:p>
          <a:p>
            <a:pPr algn="ctr"/>
            <a:r>
              <a:rPr lang="de-CH" dirty="0"/>
              <a:t>Ein </a:t>
            </a:r>
            <a:r>
              <a:rPr lang="de-CH" b="1" dirty="0"/>
              <a:t>Troll</a:t>
            </a:r>
            <a:r>
              <a:rPr lang="de-CH" dirty="0"/>
              <a:t> ist im Netzjargon jemand, der im Internet vorsätzlich einen Flame-Krieg entfachen oder Menschen einfach nur ärgern will. Dies geschieht durch das Posten emotionaler, naiver, abschweifender und irrelevanter Kommentare in einer Online-Community.</a:t>
            </a:r>
          </a:p>
        </p:txBody>
      </p:sp>
      <p:pic>
        <p:nvPicPr>
          <p:cNvPr id="11" name="Picture 10" descr="A cartoon of a computer with a nose in the door&#10;&#10;AI-generated content may be incorrect.">
            <a:extLst>
              <a:ext uri="{FF2B5EF4-FFF2-40B4-BE49-F238E27FC236}">
                <a16:creationId xmlns:a16="http://schemas.microsoft.com/office/drawing/2014/main" id="{FA3F7B5A-E17F-20C0-0CB5-ECCFCBB5E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438" y="4976464"/>
            <a:ext cx="3162078" cy="1778669"/>
          </a:xfrm>
          <a:prstGeom prst="rect">
            <a:avLst/>
          </a:prstGeom>
        </p:spPr>
      </p:pic>
    </p:spTree>
    <p:extLst>
      <p:ext uri="{BB962C8B-B14F-4D97-AF65-F5344CB8AC3E}">
        <p14:creationId xmlns:p14="http://schemas.microsoft.com/office/powerpoint/2010/main" val="1301475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78BF7-60B3-D344-1722-566288183FE1}"/>
              </a:ext>
            </a:extLst>
          </p:cNvPr>
          <p:cNvSpPr>
            <a:spLocks noGrp="1"/>
          </p:cNvSpPr>
          <p:nvPr>
            <p:ph type="title"/>
          </p:nvPr>
        </p:nvSpPr>
        <p:spPr/>
        <p:txBody>
          <a:bodyPr/>
          <a:lstStyle/>
          <a:p>
            <a:r>
              <a:rPr lang="de-CH" dirty="0"/>
              <a:t>Habicht sieht rot</a:t>
            </a:r>
          </a:p>
        </p:txBody>
      </p:sp>
      <p:sp>
        <p:nvSpPr>
          <p:cNvPr id="3" name="Content Placeholder 2">
            <a:extLst>
              <a:ext uri="{FF2B5EF4-FFF2-40B4-BE49-F238E27FC236}">
                <a16:creationId xmlns:a16="http://schemas.microsoft.com/office/drawing/2014/main" id="{34338AD7-5231-84FF-C673-E6B9A01858DE}"/>
              </a:ext>
            </a:extLst>
          </p:cNvPr>
          <p:cNvSpPr>
            <a:spLocks noGrp="1"/>
          </p:cNvSpPr>
          <p:nvPr>
            <p:ph idx="1"/>
          </p:nvPr>
        </p:nvSpPr>
        <p:spPr>
          <a:xfrm>
            <a:off x="516098" y="1093305"/>
            <a:ext cx="9971124" cy="444872"/>
          </a:xfrm>
        </p:spPr>
        <p:txBody>
          <a:bodyPr/>
          <a:lstStyle/>
          <a:p>
            <a:r>
              <a:rPr lang="de-CH" dirty="0"/>
              <a:t>Ein Rundschwanz-Habicht war offenbar im Verkehrsunterricht. </a:t>
            </a:r>
            <a:br>
              <a:rPr lang="de-CH" dirty="0"/>
            </a:br>
            <a:r>
              <a:rPr lang="de-CH" dirty="0"/>
              <a:t>Gefunden im </a:t>
            </a:r>
            <a:r>
              <a:rPr lang="de-DE" dirty="0"/>
              <a:t>US-Bundesstaat New Jersey</a:t>
            </a:r>
            <a:r>
              <a:rPr lang="de-CH" dirty="0"/>
              <a:t>.</a:t>
            </a:r>
          </a:p>
        </p:txBody>
      </p:sp>
      <p:sp>
        <p:nvSpPr>
          <p:cNvPr id="4" name="Slide Number Placeholder 3">
            <a:extLst>
              <a:ext uri="{FF2B5EF4-FFF2-40B4-BE49-F238E27FC236}">
                <a16:creationId xmlns:a16="http://schemas.microsoft.com/office/drawing/2014/main" id="{31218830-4582-4232-0AB2-078133258A6C}"/>
              </a:ext>
            </a:extLst>
          </p:cNvPr>
          <p:cNvSpPr>
            <a:spLocks noGrp="1"/>
          </p:cNvSpPr>
          <p:nvPr>
            <p:ph type="sldNum" sz="quarter" idx="12"/>
          </p:nvPr>
        </p:nvSpPr>
        <p:spPr/>
        <p:txBody>
          <a:bodyPr/>
          <a:lstStyle/>
          <a:p>
            <a:fld id="{5A33CB2A-1702-4C1D-9CC4-8D472D39F19E}" type="slidenum">
              <a:rPr lang="en-US" smtClean="0"/>
              <a:t>50</a:t>
            </a:fld>
            <a:endParaRPr lang="en-US"/>
          </a:p>
        </p:txBody>
      </p:sp>
      <p:pic>
        <p:nvPicPr>
          <p:cNvPr id="6" name="Picture 5">
            <a:extLst>
              <a:ext uri="{FF2B5EF4-FFF2-40B4-BE49-F238E27FC236}">
                <a16:creationId xmlns:a16="http://schemas.microsoft.com/office/drawing/2014/main" id="{8C3D7712-89BC-E638-3C38-3DD4103F6A0A}"/>
              </a:ext>
            </a:extLst>
          </p:cNvPr>
          <p:cNvPicPr>
            <a:picLocks noChangeAspect="1"/>
          </p:cNvPicPr>
          <p:nvPr/>
        </p:nvPicPr>
        <p:blipFill>
          <a:blip r:embed="rId2"/>
          <a:stretch>
            <a:fillRect/>
          </a:stretch>
        </p:blipFill>
        <p:spPr>
          <a:xfrm>
            <a:off x="0" y="2730410"/>
            <a:ext cx="12192000" cy="2286924"/>
          </a:xfrm>
          <a:prstGeom prst="rect">
            <a:avLst/>
          </a:prstGeom>
        </p:spPr>
      </p:pic>
      <p:pic>
        <p:nvPicPr>
          <p:cNvPr id="8" name="Picture 7">
            <a:extLst>
              <a:ext uri="{FF2B5EF4-FFF2-40B4-BE49-F238E27FC236}">
                <a16:creationId xmlns:a16="http://schemas.microsoft.com/office/drawing/2014/main" id="{4352FB64-B4F7-C5DB-540E-82FDEA1F932F}"/>
              </a:ext>
            </a:extLst>
          </p:cNvPr>
          <p:cNvPicPr>
            <a:picLocks noChangeAspect="1"/>
          </p:cNvPicPr>
          <p:nvPr/>
        </p:nvPicPr>
        <p:blipFill>
          <a:blip r:embed="rId3"/>
          <a:stretch>
            <a:fillRect/>
          </a:stretch>
        </p:blipFill>
        <p:spPr>
          <a:xfrm>
            <a:off x="3071517" y="3095436"/>
            <a:ext cx="418444" cy="188855"/>
          </a:xfrm>
          <a:prstGeom prst="rect">
            <a:avLst/>
          </a:prstGeom>
        </p:spPr>
      </p:pic>
      <p:pic>
        <p:nvPicPr>
          <p:cNvPr id="10" name="Picture 9">
            <a:extLst>
              <a:ext uri="{FF2B5EF4-FFF2-40B4-BE49-F238E27FC236}">
                <a16:creationId xmlns:a16="http://schemas.microsoft.com/office/drawing/2014/main" id="{9B40F607-E707-4E6D-2FB4-229F0CB74FCE}"/>
              </a:ext>
            </a:extLst>
          </p:cNvPr>
          <p:cNvPicPr>
            <a:picLocks noChangeAspect="1"/>
          </p:cNvPicPr>
          <p:nvPr/>
        </p:nvPicPr>
        <p:blipFill>
          <a:blip r:embed="rId4"/>
          <a:stretch>
            <a:fillRect/>
          </a:stretch>
        </p:blipFill>
        <p:spPr>
          <a:xfrm>
            <a:off x="4676647" y="2298339"/>
            <a:ext cx="1504413" cy="787826"/>
          </a:xfrm>
          <a:prstGeom prst="rect">
            <a:avLst/>
          </a:prstGeom>
        </p:spPr>
      </p:pic>
      <p:pic>
        <p:nvPicPr>
          <p:cNvPr id="12" name="Picture 11">
            <a:extLst>
              <a:ext uri="{FF2B5EF4-FFF2-40B4-BE49-F238E27FC236}">
                <a16:creationId xmlns:a16="http://schemas.microsoft.com/office/drawing/2014/main" id="{66A78CBF-D0B8-F495-2E3E-07C86FCA72FB}"/>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831006" y="1924659"/>
            <a:ext cx="675027" cy="444872"/>
          </a:xfrm>
          <a:prstGeom prst="rect">
            <a:avLst/>
          </a:prstGeom>
        </p:spPr>
      </p:pic>
      <p:pic>
        <p:nvPicPr>
          <p:cNvPr id="15" name="Picture 14">
            <a:extLst>
              <a:ext uri="{FF2B5EF4-FFF2-40B4-BE49-F238E27FC236}">
                <a16:creationId xmlns:a16="http://schemas.microsoft.com/office/drawing/2014/main" id="{75848775-B462-E435-43B1-F9981F7B65C9}"/>
              </a:ext>
            </a:extLst>
          </p:cNvPr>
          <p:cNvPicPr>
            <a:picLocks noChangeAspect="1"/>
          </p:cNvPicPr>
          <p:nvPr/>
        </p:nvPicPr>
        <p:blipFill>
          <a:blip r:embed="rId5"/>
          <a:stretch>
            <a:fillRect/>
          </a:stretch>
        </p:blipFill>
        <p:spPr>
          <a:xfrm flipH="1">
            <a:off x="5832051" y="1924659"/>
            <a:ext cx="675027" cy="444872"/>
          </a:xfrm>
          <a:prstGeom prst="rect">
            <a:avLst/>
          </a:prstGeom>
        </p:spPr>
      </p:pic>
      <p:pic>
        <p:nvPicPr>
          <p:cNvPr id="17" name="Picture 16">
            <a:extLst>
              <a:ext uri="{FF2B5EF4-FFF2-40B4-BE49-F238E27FC236}">
                <a16:creationId xmlns:a16="http://schemas.microsoft.com/office/drawing/2014/main" id="{4AE711E0-810D-DDDD-37A6-2E0D4167A5E3}"/>
              </a:ext>
            </a:extLst>
          </p:cNvPr>
          <p:cNvPicPr>
            <a:picLocks noChangeAspect="1"/>
          </p:cNvPicPr>
          <p:nvPr/>
        </p:nvPicPr>
        <p:blipFill>
          <a:blip r:embed="rId6"/>
          <a:stretch>
            <a:fillRect/>
          </a:stretch>
        </p:blipFill>
        <p:spPr>
          <a:xfrm>
            <a:off x="8792286" y="5130277"/>
            <a:ext cx="2371901" cy="1672988"/>
          </a:xfrm>
          <a:prstGeom prst="rect">
            <a:avLst/>
          </a:prstGeom>
        </p:spPr>
      </p:pic>
      <p:pic>
        <p:nvPicPr>
          <p:cNvPr id="19" name="Picture 18">
            <a:extLst>
              <a:ext uri="{FF2B5EF4-FFF2-40B4-BE49-F238E27FC236}">
                <a16:creationId xmlns:a16="http://schemas.microsoft.com/office/drawing/2014/main" id="{A8441A68-FAE8-322D-7322-A7B6472AA434}"/>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9605065" y="4240628"/>
            <a:ext cx="1389000" cy="889649"/>
          </a:xfrm>
          <a:prstGeom prst="rect">
            <a:avLst/>
          </a:prstGeom>
        </p:spPr>
      </p:pic>
    </p:spTree>
    <p:extLst>
      <p:ext uri="{BB962C8B-B14F-4D97-AF65-F5344CB8AC3E}">
        <p14:creationId xmlns:p14="http://schemas.microsoft.com/office/powerpoint/2010/main" val="242429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D5934-5E3B-D210-7785-00545FD348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783C4E-FDAB-1239-78F7-7817E31A58EE}"/>
              </a:ext>
            </a:extLst>
          </p:cNvPr>
          <p:cNvSpPr>
            <a:spLocks noGrp="1"/>
          </p:cNvSpPr>
          <p:nvPr>
            <p:ph type="title"/>
          </p:nvPr>
        </p:nvSpPr>
        <p:spPr/>
        <p:txBody>
          <a:bodyPr/>
          <a:lstStyle/>
          <a:p>
            <a:r>
              <a:rPr lang="de-CH" dirty="0"/>
              <a:t>Habicht sieht rot</a:t>
            </a:r>
          </a:p>
        </p:txBody>
      </p:sp>
      <p:sp>
        <p:nvSpPr>
          <p:cNvPr id="3" name="Content Placeholder 2">
            <a:extLst>
              <a:ext uri="{FF2B5EF4-FFF2-40B4-BE49-F238E27FC236}">
                <a16:creationId xmlns:a16="http://schemas.microsoft.com/office/drawing/2014/main" id="{DA2409E4-B06D-B6DB-7ECA-FFD1D9B4ECC9}"/>
              </a:ext>
            </a:extLst>
          </p:cNvPr>
          <p:cNvSpPr>
            <a:spLocks noGrp="1"/>
          </p:cNvSpPr>
          <p:nvPr>
            <p:ph idx="1"/>
          </p:nvPr>
        </p:nvSpPr>
        <p:spPr>
          <a:xfrm>
            <a:off x="516098" y="1093305"/>
            <a:ext cx="11159803" cy="444872"/>
          </a:xfrm>
        </p:spPr>
        <p:txBody>
          <a:bodyPr/>
          <a:lstStyle/>
          <a:p>
            <a:r>
              <a:rPr lang="de-CH" dirty="0"/>
              <a:t>Anflug – ohne Erfolg</a:t>
            </a:r>
          </a:p>
        </p:txBody>
      </p:sp>
      <p:sp>
        <p:nvSpPr>
          <p:cNvPr id="4" name="Slide Number Placeholder 3">
            <a:extLst>
              <a:ext uri="{FF2B5EF4-FFF2-40B4-BE49-F238E27FC236}">
                <a16:creationId xmlns:a16="http://schemas.microsoft.com/office/drawing/2014/main" id="{01A9D623-5401-4867-52EB-0396C4F12E70}"/>
              </a:ext>
            </a:extLst>
          </p:cNvPr>
          <p:cNvSpPr>
            <a:spLocks noGrp="1"/>
          </p:cNvSpPr>
          <p:nvPr>
            <p:ph type="sldNum" sz="quarter" idx="12"/>
          </p:nvPr>
        </p:nvSpPr>
        <p:spPr/>
        <p:txBody>
          <a:bodyPr/>
          <a:lstStyle/>
          <a:p>
            <a:fld id="{5A33CB2A-1702-4C1D-9CC4-8D472D39F19E}" type="slidenum">
              <a:rPr lang="en-US" smtClean="0"/>
              <a:t>51</a:t>
            </a:fld>
            <a:endParaRPr lang="en-US"/>
          </a:p>
        </p:txBody>
      </p:sp>
      <p:pic>
        <p:nvPicPr>
          <p:cNvPr id="6" name="Picture 5">
            <a:extLst>
              <a:ext uri="{FF2B5EF4-FFF2-40B4-BE49-F238E27FC236}">
                <a16:creationId xmlns:a16="http://schemas.microsoft.com/office/drawing/2014/main" id="{F00DD509-8211-85BD-E4FD-52E6BA86074C}"/>
              </a:ext>
            </a:extLst>
          </p:cNvPr>
          <p:cNvPicPr>
            <a:picLocks noChangeAspect="1"/>
          </p:cNvPicPr>
          <p:nvPr/>
        </p:nvPicPr>
        <p:blipFill>
          <a:blip r:embed="rId2"/>
          <a:stretch>
            <a:fillRect/>
          </a:stretch>
        </p:blipFill>
        <p:spPr>
          <a:xfrm>
            <a:off x="0" y="2730410"/>
            <a:ext cx="12192000" cy="2286924"/>
          </a:xfrm>
          <a:prstGeom prst="rect">
            <a:avLst/>
          </a:prstGeom>
        </p:spPr>
      </p:pic>
      <p:pic>
        <p:nvPicPr>
          <p:cNvPr id="8" name="Picture 7">
            <a:extLst>
              <a:ext uri="{FF2B5EF4-FFF2-40B4-BE49-F238E27FC236}">
                <a16:creationId xmlns:a16="http://schemas.microsoft.com/office/drawing/2014/main" id="{1752B23E-F605-8276-DAA5-B7AD8A751794}"/>
              </a:ext>
            </a:extLst>
          </p:cNvPr>
          <p:cNvPicPr>
            <a:picLocks noChangeAspect="1"/>
          </p:cNvPicPr>
          <p:nvPr/>
        </p:nvPicPr>
        <p:blipFill>
          <a:blip r:embed="rId3"/>
          <a:stretch>
            <a:fillRect/>
          </a:stretch>
        </p:blipFill>
        <p:spPr>
          <a:xfrm>
            <a:off x="3071517" y="3095436"/>
            <a:ext cx="418444" cy="188855"/>
          </a:xfrm>
          <a:prstGeom prst="rect">
            <a:avLst/>
          </a:prstGeom>
        </p:spPr>
      </p:pic>
      <p:pic>
        <p:nvPicPr>
          <p:cNvPr id="10" name="Picture 9">
            <a:extLst>
              <a:ext uri="{FF2B5EF4-FFF2-40B4-BE49-F238E27FC236}">
                <a16:creationId xmlns:a16="http://schemas.microsoft.com/office/drawing/2014/main" id="{179A7C3A-0573-9E2F-EFE2-C9706AFFC125}"/>
              </a:ext>
            </a:extLst>
          </p:cNvPr>
          <p:cNvPicPr>
            <a:picLocks noChangeAspect="1"/>
          </p:cNvPicPr>
          <p:nvPr/>
        </p:nvPicPr>
        <p:blipFill>
          <a:blip r:embed="rId4"/>
          <a:stretch>
            <a:fillRect/>
          </a:stretch>
        </p:blipFill>
        <p:spPr>
          <a:xfrm>
            <a:off x="4676647" y="2298339"/>
            <a:ext cx="1504413" cy="787826"/>
          </a:xfrm>
          <a:prstGeom prst="rect">
            <a:avLst/>
          </a:prstGeom>
        </p:spPr>
      </p:pic>
      <p:pic>
        <p:nvPicPr>
          <p:cNvPr id="12" name="Picture 11">
            <a:extLst>
              <a:ext uri="{FF2B5EF4-FFF2-40B4-BE49-F238E27FC236}">
                <a16:creationId xmlns:a16="http://schemas.microsoft.com/office/drawing/2014/main" id="{02191A16-4E65-33B0-9432-B6EA4D7DF0A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831006" y="1924659"/>
            <a:ext cx="675027" cy="444872"/>
          </a:xfrm>
          <a:prstGeom prst="rect">
            <a:avLst/>
          </a:prstGeom>
        </p:spPr>
      </p:pic>
      <p:pic>
        <p:nvPicPr>
          <p:cNvPr id="15" name="Picture 14">
            <a:extLst>
              <a:ext uri="{FF2B5EF4-FFF2-40B4-BE49-F238E27FC236}">
                <a16:creationId xmlns:a16="http://schemas.microsoft.com/office/drawing/2014/main" id="{09DE680A-3B86-A202-5F1D-F7256FB8E7E0}"/>
              </a:ext>
            </a:extLst>
          </p:cNvPr>
          <p:cNvPicPr>
            <a:picLocks noChangeAspect="1"/>
          </p:cNvPicPr>
          <p:nvPr/>
        </p:nvPicPr>
        <p:blipFill>
          <a:blip r:embed="rId5"/>
          <a:stretch>
            <a:fillRect/>
          </a:stretch>
        </p:blipFill>
        <p:spPr>
          <a:xfrm flipH="1">
            <a:off x="5832051" y="1924659"/>
            <a:ext cx="675027" cy="444872"/>
          </a:xfrm>
          <a:prstGeom prst="rect">
            <a:avLst/>
          </a:prstGeom>
        </p:spPr>
      </p:pic>
      <p:pic>
        <p:nvPicPr>
          <p:cNvPr id="17" name="Picture 16">
            <a:extLst>
              <a:ext uri="{FF2B5EF4-FFF2-40B4-BE49-F238E27FC236}">
                <a16:creationId xmlns:a16="http://schemas.microsoft.com/office/drawing/2014/main" id="{8FE599BC-0754-1CD6-9D1B-9FD2CBC4B9E5}"/>
              </a:ext>
            </a:extLst>
          </p:cNvPr>
          <p:cNvPicPr>
            <a:picLocks noChangeAspect="1"/>
          </p:cNvPicPr>
          <p:nvPr/>
        </p:nvPicPr>
        <p:blipFill>
          <a:blip r:embed="rId6"/>
          <a:stretch>
            <a:fillRect/>
          </a:stretch>
        </p:blipFill>
        <p:spPr>
          <a:xfrm>
            <a:off x="8792286" y="5130277"/>
            <a:ext cx="2371901" cy="1672988"/>
          </a:xfrm>
          <a:prstGeom prst="rect">
            <a:avLst/>
          </a:prstGeom>
        </p:spPr>
      </p:pic>
      <p:pic>
        <p:nvPicPr>
          <p:cNvPr id="7" name="Picture 6">
            <a:extLst>
              <a:ext uri="{FF2B5EF4-FFF2-40B4-BE49-F238E27FC236}">
                <a16:creationId xmlns:a16="http://schemas.microsoft.com/office/drawing/2014/main" id="{CEA8C222-EA0C-F2A7-0DEE-1E44D0BCAE72}"/>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8934856" y="3873872"/>
            <a:ext cx="1116456" cy="1576173"/>
          </a:xfrm>
          <a:prstGeom prst="rect">
            <a:avLst/>
          </a:prstGeom>
        </p:spPr>
      </p:pic>
    </p:spTree>
    <p:extLst>
      <p:ext uri="{BB962C8B-B14F-4D97-AF65-F5344CB8AC3E}">
        <p14:creationId xmlns:p14="http://schemas.microsoft.com/office/powerpoint/2010/main" val="208300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3.7037E-7 L -0.27162 -0.27963 " pathEditMode="relative" rAng="0" ptsTypes="AA">
                                      <p:cBhvr>
                                        <p:cTn id="6" dur="3000" fill="hold"/>
                                        <p:tgtEl>
                                          <p:spTgt spid="7"/>
                                        </p:tgtEl>
                                        <p:attrNameLst>
                                          <p:attrName>ppt_x</p:attrName>
                                          <p:attrName>ppt_y</p:attrName>
                                        </p:attrNameLst>
                                      </p:cBhvr>
                                      <p:rCtr x="-13581" y="-13981"/>
                                    </p:animMotion>
                                  </p:childTnLst>
                                </p:cTn>
                              </p:par>
                              <p:par>
                                <p:cTn id="7" presetID="42" presetClass="path" presetSubtype="0" accel="50000" decel="50000" fill="hold" nodeType="withEffect">
                                  <p:stCondLst>
                                    <p:cond delay="0"/>
                                  </p:stCondLst>
                                  <p:childTnLst>
                                    <p:animMotion origin="layout" path="M 1.875E-6 -2.96296E-6 L 0.15638 -0.38009 " pathEditMode="relative" rAng="0" ptsTypes="AA">
                                      <p:cBhvr>
                                        <p:cTn id="8" dur="2000" fill="hold"/>
                                        <p:tgtEl>
                                          <p:spTgt spid="12"/>
                                        </p:tgtEl>
                                        <p:attrNameLst>
                                          <p:attrName>ppt_x</p:attrName>
                                          <p:attrName>ppt_y</p:attrName>
                                        </p:attrNameLst>
                                      </p:cBhvr>
                                      <p:rCtr x="7813" y="-19005"/>
                                    </p:animMotion>
                                  </p:childTnLst>
                                </p:cTn>
                              </p:par>
                              <p:par>
                                <p:cTn id="9" presetID="42" presetClass="path" presetSubtype="0" accel="50000" decel="50000" fill="hold" nodeType="withEffect">
                                  <p:stCondLst>
                                    <p:cond delay="0"/>
                                  </p:stCondLst>
                                  <p:childTnLst>
                                    <p:animMotion origin="layout" path="M 4.16667E-7 -2.96296E-6 L -0.19323 -0.36365 " pathEditMode="relative" rAng="0" ptsTypes="AA">
                                      <p:cBhvr>
                                        <p:cTn id="10" dur="2000" fill="hold"/>
                                        <p:tgtEl>
                                          <p:spTgt spid="15"/>
                                        </p:tgtEl>
                                        <p:attrNameLst>
                                          <p:attrName>ppt_x</p:attrName>
                                          <p:attrName>ppt_y</p:attrName>
                                        </p:attrNameLst>
                                      </p:cBhvr>
                                      <p:rCtr x="-9661" y="-181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D5E3E-B10A-7F6F-AF0F-22581A5C35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381980-23EF-51CE-5C24-6A06F9B14454}"/>
              </a:ext>
            </a:extLst>
          </p:cNvPr>
          <p:cNvSpPr>
            <a:spLocks noGrp="1"/>
          </p:cNvSpPr>
          <p:nvPr>
            <p:ph type="title"/>
          </p:nvPr>
        </p:nvSpPr>
        <p:spPr/>
        <p:txBody>
          <a:bodyPr/>
          <a:lstStyle/>
          <a:p>
            <a:r>
              <a:rPr lang="de-CH" dirty="0"/>
              <a:t>Habicht sieht rot</a:t>
            </a:r>
          </a:p>
        </p:txBody>
      </p:sp>
      <p:sp>
        <p:nvSpPr>
          <p:cNvPr id="3" name="Content Placeholder 2">
            <a:extLst>
              <a:ext uri="{FF2B5EF4-FFF2-40B4-BE49-F238E27FC236}">
                <a16:creationId xmlns:a16="http://schemas.microsoft.com/office/drawing/2014/main" id="{CEC7DD68-6191-8058-82AA-3E2AD8F090FB}"/>
              </a:ext>
            </a:extLst>
          </p:cNvPr>
          <p:cNvSpPr>
            <a:spLocks noGrp="1"/>
          </p:cNvSpPr>
          <p:nvPr>
            <p:ph idx="1"/>
          </p:nvPr>
        </p:nvSpPr>
        <p:spPr>
          <a:xfrm>
            <a:off x="516098" y="1093305"/>
            <a:ext cx="11159803" cy="444872"/>
          </a:xfrm>
        </p:spPr>
        <p:txBody>
          <a:bodyPr/>
          <a:lstStyle/>
          <a:p>
            <a:r>
              <a:rPr lang="de-CH" dirty="0"/>
              <a:t>Fussgänger </a:t>
            </a:r>
            <a:r>
              <a:rPr lang="de-CH" dirty="0">
                <a:sym typeface="Wingdings" panose="05000000000000000000" pitchFamily="2" charset="2"/>
              </a:rPr>
              <a:t> </a:t>
            </a:r>
            <a:r>
              <a:rPr lang="de-CH" dirty="0"/>
              <a:t>Rote Ampel</a:t>
            </a:r>
          </a:p>
        </p:txBody>
      </p:sp>
      <p:sp>
        <p:nvSpPr>
          <p:cNvPr id="4" name="Slide Number Placeholder 3">
            <a:extLst>
              <a:ext uri="{FF2B5EF4-FFF2-40B4-BE49-F238E27FC236}">
                <a16:creationId xmlns:a16="http://schemas.microsoft.com/office/drawing/2014/main" id="{508D68BB-38FE-D0AB-CFDB-64B04FB276D8}"/>
              </a:ext>
            </a:extLst>
          </p:cNvPr>
          <p:cNvSpPr>
            <a:spLocks noGrp="1"/>
          </p:cNvSpPr>
          <p:nvPr>
            <p:ph type="sldNum" sz="quarter" idx="12"/>
          </p:nvPr>
        </p:nvSpPr>
        <p:spPr/>
        <p:txBody>
          <a:bodyPr/>
          <a:lstStyle/>
          <a:p>
            <a:fld id="{5A33CB2A-1702-4C1D-9CC4-8D472D39F19E}" type="slidenum">
              <a:rPr lang="en-US" smtClean="0"/>
              <a:t>52</a:t>
            </a:fld>
            <a:endParaRPr lang="en-US"/>
          </a:p>
        </p:txBody>
      </p:sp>
      <p:pic>
        <p:nvPicPr>
          <p:cNvPr id="6" name="Picture 5">
            <a:extLst>
              <a:ext uri="{FF2B5EF4-FFF2-40B4-BE49-F238E27FC236}">
                <a16:creationId xmlns:a16="http://schemas.microsoft.com/office/drawing/2014/main" id="{C57C89FB-D995-7B36-C749-FA6C140B5F63}"/>
              </a:ext>
            </a:extLst>
          </p:cNvPr>
          <p:cNvPicPr>
            <a:picLocks noChangeAspect="1"/>
          </p:cNvPicPr>
          <p:nvPr/>
        </p:nvPicPr>
        <p:blipFill>
          <a:blip r:embed="rId2"/>
          <a:stretch>
            <a:fillRect/>
          </a:stretch>
        </p:blipFill>
        <p:spPr>
          <a:xfrm>
            <a:off x="0" y="2730410"/>
            <a:ext cx="12192000" cy="2286924"/>
          </a:xfrm>
          <a:prstGeom prst="rect">
            <a:avLst/>
          </a:prstGeom>
        </p:spPr>
      </p:pic>
      <p:pic>
        <p:nvPicPr>
          <p:cNvPr id="10" name="Picture 9">
            <a:extLst>
              <a:ext uri="{FF2B5EF4-FFF2-40B4-BE49-F238E27FC236}">
                <a16:creationId xmlns:a16="http://schemas.microsoft.com/office/drawing/2014/main" id="{6F0B5AF4-B5DB-D5CD-00B3-B0773A148306}"/>
              </a:ext>
            </a:extLst>
          </p:cNvPr>
          <p:cNvPicPr>
            <a:picLocks noChangeAspect="1"/>
          </p:cNvPicPr>
          <p:nvPr/>
        </p:nvPicPr>
        <p:blipFill>
          <a:blip r:embed="rId3"/>
          <a:stretch>
            <a:fillRect/>
          </a:stretch>
        </p:blipFill>
        <p:spPr>
          <a:xfrm>
            <a:off x="4676647" y="2298339"/>
            <a:ext cx="1504413" cy="787826"/>
          </a:xfrm>
          <a:prstGeom prst="rect">
            <a:avLst/>
          </a:prstGeom>
        </p:spPr>
      </p:pic>
      <p:pic>
        <p:nvPicPr>
          <p:cNvPr id="12" name="Picture 11">
            <a:extLst>
              <a:ext uri="{FF2B5EF4-FFF2-40B4-BE49-F238E27FC236}">
                <a16:creationId xmlns:a16="http://schemas.microsoft.com/office/drawing/2014/main" id="{A314170A-8C1E-30D9-8EDC-802269D59B0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31006" y="1924659"/>
            <a:ext cx="675027" cy="444872"/>
          </a:xfrm>
          <a:prstGeom prst="rect">
            <a:avLst/>
          </a:prstGeom>
        </p:spPr>
      </p:pic>
      <p:pic>
        <p:nvPicPr>
          <p:cNvPr id="15" name="Picture 14">
            <a:extLst>
              <a:ext uri="{FF2B5EF4-FFF2-40B4-BE49-F238E27FC236}">
                <a16:creationId xmlns:a16="http://schemas.microsoft.com/office/drawing/2014/main" id="{26C5E6E5-A8DC-F22D-040D-41ED62797747}"/>
              </a:ext>
            </a:extLst>
          </p:cNvPr>
          <p:cNvPicPr>
            <a:picLocks noChangeAspect="1"/>
          </p:cNvPicPr>
          <p:nvPr/>
        </p:nvPicPr>
        <p:blipFill>
          <a:blip r:embed="rId4"/>
          <a:stretch>
            <a:fillRect/>
          </a:stretch>
        </p:blipFill>
        <p:spPr>
          <a:xfrm flipH="1">
            <a:off x="5832051" y="1924659"/>
            <a:ext cx="675027" cy="444872"/>
          </a:xfrm>
          <a:prstGeom prst="rect">
            <a:avLst/>
          </a:prstGeom>
        </p:spPr>
      </p:pic>
      <p:pic>
        <p:nvPicPr>
          <p:cNvPr id="17" name="Picture 16">
            <a:extLst>
              <a:ext uri="{FF2B5EF4-FFF2-40B4-BE49-F238E27FC236}">
                <a16:creationId xmlns:a16="http://schemas.microsoft.com/office/drawing/2014/main" id="{382A8274-0CB1-2065-B404-2D92523681BD}"/>
              </a:ext>
            </a:extLst>
          </p:cNvPr>
          <p:cNvPicPr>
            <a:picLocks noChangeAspect="1"/>
          </p:cNvPicPr>
          <p:nvPr/>
        </p:nvPicPr>
        <p:blipFill>
          <a:blip r:embed="rId5"/>
          <a:stretch>
            <a:fillRect/>
          </a:stretch>
        </p:blipFill>
        <p:spPr>
          <a:xfrm>
            <a:off x="8792286" y="5130277"/>
            <a:ext cx="2371901" cy="1672988"/>
          </a:xfrm>
          <a:prstGeom prst="rect">
            <a:avLst/>
          </a:prstGeom>
        </p:spPr>
      </p:pic>
      <p:pic>
        <p:nvPicPr>
          <p:cNvPr id="19" name="Picture 18">
            <a:extLst>
              <a:ext uri="{FF2B5EF4-FFF2-40B4-BE49-F238E27FC236}">
                <a16:creationId xmlns:a16="http://schemas.microsoft.com/office/drawing/2014/main" id="{45B31FB9-2B4C-9046-4183-C7A751E3D671}"/>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605065" y="4240628"/>
            <a:ext cx="1389000" cy="889649"/>
          </a:xfrm>
          <a:prstGeom prst="rect">
            <a:avLst/>
          </a:prstGeom>
        </p:spPr>
      </p:pic>
      <p:pic>
        <p:nvPicPr>
          <p:cNvPr id="7" name="Picture 6">
            <a:extLst>
              <a:ext uri="{FF2B5EF4-FFF2-40B4-BE49-F238E27FC236}">
                <a16:creationId xmlns:a16="http://schemas.microsoft.com/office/drawing/2014/main" id="{10509740-F37E-DF2F-5151-8DBA2D71F202}"/>
              </a:ext>
            </a:extLst>
          </p:cNvPr>
          <p:cNvPicPr>
            <a:picLocks noChangeAspect="1"/>
          </p:cNvPicPr>
          <p:nvPr/>
        </p:nvPicPr>
        <p:blipFill>
          <a:blip r:embed="rId7"/>
          <a:stretch>
            <a:fillRect/>
          </a:stretch>
        </p:blipFill>
        <p:spPr>
          <a:xfrm>
            <a:off x="2656183" y="3089975"/>
            <a:ext cx="126964" cy="228535"/>
          </a:xfrm>
          <a:prstGeom prst="rect">
            <a:avLst/>
          </a:prstGeom>
        </p:spPr>
      </p:pic>
      <p:pic>
        <p:nvPicPr>
          <p:cNvPr id="9" name="Picture 8">
            <a:extLst>
              <a:ext uri="{FF2B5EF4-FFF2-40B4-BE49-F238E27FC236}">
                <a16:creationId xmlns:a16="http://schemas.microsoft.com/office/drawing/2014/main" id="{90164012-2ABB-DD8A-D315-0CAC0EE1B9A9}"/>
              </a:ext>
            </a:extLst>
          </p:cNvPr>
          <p:cNvPicPr>
            <a:picLocks noChangeAspect="1"/>
          </p:cNvPicPr>
          <p:nvPr/>
        </p:nvPicPr>
        <p:blipFill>
          <a:blip r:embed="rId7"/>
          <a:stretch>
            <a:fillRect/>
          </a:stretch>
        </p:blipFill>
        <p:spPr>
          <a:xfrm rot="10800000">
            <a:off x="2654278" y="4425380"/>
            <a:ext cx="126964" cy="228535"/>
          </a:xfrm>
          <a:prstGeom prst="rect">
            <a:avLst/>
          </a:prstGeom>
        </p:spPr>
      </p:pic>
      <p:pic>
        <p:nvPicPr>
          <p:cNvPr id="13" name="Picture 12">
            <a:extLst>
              <a:ext uri="{FF2B5EF4-FFF2-40B4-BE49-F238E27FC236}">
                <a16:creationId xmlns:a16="http://schemas.microsoft.com/office/drawing/2014/main" id="{2F03C912-700F-1C42-7406-4B1E1025B6DB}"/>
              </a:ext>
            </a:extLst>
          </p:cNvPr>
          <p:cNvPicPr>
            <a:picLocks noChangeAspect="1"/>
          </p:cNvPicPr>
          <p:nvPr/>
        </p:nvPicPr>
        <p:blipFill>
          <a:blip r:embed="rId8"/>
          <a:stretch>
            <a:fillRect/>
          </a:stretch>
        </p:blipFill>
        <p:spPr>
          <a:xfrm>
            <a:off x="3184058" y="3429000"/>
            <a:ext cx="764166" cy="425971"/>
          </a:xfrm>
          <a:prstGeom prst="rect">
            <a:avLst/>
          </a:prstGeom>
        </p:spPr>
      </p:pic>
      <p:pic>
        <p:nvPicPr>
          <p:cNvPr id="16" name="Picture 15">
            <a:extLst>
              <a:ext uri="{FF2B5EF4-FFF2-40B4-BE49-F238E27FC236}">
                <a16:creationId xmlns:a16="http://schemas.microsoft.com/office/drawing/2014/main" id="{D937366C-1FF2-7DC7-D77D-19F24BF5CC98}"/>
              </a:ext>
            </a:extLst>
          </p:cNvPr>
          <p:cNvPicPr>
            <a:picLocks noChangeAspect="1"/>
          </p:cNvPicPr>
          <p:nvPr/>
        </p:nvPicPr>
        <p:blipFill>
          <a:blip r:embed="rId9"/>
          <a:stretch>
            <a:fillRect/>
          </a:stretch>
        </p:blipFill>
        <p:spPr>
          <a:xfrm>
            <a:off x="4015948" y="3408945"/>
            <a:ext cx="815058" cy="437382"/>
          </a:xfrm>
          <a:prstGeom prst="rect">
            <a:avLst/>
          </a:prstGeom>
        </p:spPr>
      </p:pic>
      <p:pic>
        <p:nvPicPr>
          <p:cNvPr id="20" name="Picture 19">
            <a:extLst>
              <a:ext uri="{FF2B5EF4-FFF2-40B4-BE49-F238E27FC236}">
                <a16:creationId xmlns:a16="http://schemas.microsoft.com/office/drawing/2014/main" id="{E9A02CC1-3A9C-64B8-F349-1A688514BDFD}"/>
              </a:ext>
            </a:extLst>
          </p:cNvPr>
          <p:cNvPicPr>
            <a:picLocks noChangeAspect="1"/>
          </p:cNvPicPr>
          <p:nvPr/>
        </p:nvPicPr>
        <p:blipFill>
          <a:blip r:embed="rId10"/>
          <a:stretch>
            <a:fillRect/>
          </a:stretch>
        </p:blipFill>
        <p:spPr>
          <a:xfrm>
            <a:off x="4903726" y="3391566"/>
            <a:ext cx="932809" cy="463405"/>
          </a:xfrm>
          <a:prstGeom prst="rect">
            <a:avLst/>
          </a:prstGeom>
        </p:spPr>
      </p:pic>
      <p:pic>
        <p:nvPicPr>
          <p:cNvPr id="22" name="Picture 21">
            <a:extLst>
              <a:ext uri="{FF2B5EF4-FFF2-40B4-BE49-F238E27FC236}">
                <a16:creationId xmlns:a16="http://schemas.microsoft.com/office/drawing/2014/main" id="{8C629109-EEA9-1DDE-98A5-95CE32157BA3}"/>
              </a:ext>
            </a:extLst>
          </p:cNvPr>
          <p:cNvPicPr>
            <a:picLocks noChangeAspect="1"/>
          </p:cNvPicPr>
          <p:nvPr/>
        </p:nvPicPr>
        <p:blipFill>
          <a:blip r:embed="rId11"/>
          <a:stretch>
            <a:fillRect/>
          </a:stretch>
        </p:blipFill>
        <p:spPr>
          <a:xfrm>
            <a:off x="5859228" y="3408946"/>
            <a:ext cx="874725" cy="434550"/>
          </a:xfrm>
          <a:prstGeom prst="rect">
            <a:avLst/>
          </a:prstGeom>
        </p:spPr>
      </p:pic>
      <p:pic>
        <p:nvPicPr>
          <p:cNvPr id="23" name="Picture 22">
            <a:extLst>
              <a:ext uri="{FF2B5EF4-FFF2-40B4-BE49-F238E27FC236}">
                <a16:creationId xmlns:a16="http://schemas.microsoft.com/office/drawing/2014/main" id="{6986C525-50AB-F403-CB57-1BACC0108F23}"/>
              </a:ext>
            </a:extLst>
          </p:cNvPr>
          <p:cNvPicPr>
            <a:picLocks noChangeAspect="1"/>
          </p:cNvPicPr>
          <p:nvPr/>
        </p:nvPicPr>
        <p:blipFill>
          <a:blip r:embed="rId9"/>
          <a:stretch>
            <a:fillRect/>
          </a:stretch>
        </p:blipFill>
        <p:spPr>
          <a:xfrm>
            <a:off x="6777384" y="3436490"/>
            <a:ext cx="815058" cy="437382"/>
          </a:xfrm>
          <a:prstGeom prst="rect">
            <a:avLst/>
          </a:prstGeom>
        </p:spPr>
      </p:pic>
      <p:pic>
        <p:nvPicPr>
          <p:cNvPr id="24" name="Picture 23">
            <a:extLst>
              <a:ext uri="{FF2B5EF4-FFF2-40B4-BE49-F238E27FC236}">
                <a16:creationId xmlns:a16="http://schemas.microsoft.com/office/drawing/2014/main" id="{F9A89FE8-E6F8-08A5-B72B-94F98B3A2E9F}"/>
              </a:ext>
            </a:extLst>
          </p:cNvPr>
          <p:cNvPicPr>
            <a:picLocks noChangeAspect="1"/>
          </p:cNvPicPr>
          <p:nvPr/>
        </p:nvPicPr>
        <p:blipFill>
          <a:blip r:embed="rId8"/>
          <a:stretch>
            <a:fillRect/>
          </a:stretch>
        </p:blipFill>
        <p:spPr>
          <a:xfrm>
            <a:off x="7660166" y="3447901"/>
            <a:ext cx="764166" cy="425971"/>
          </a:xfrm>
          <a:prstGeom prst="rect">
            <a:avLst/>
          </a:prstGeom>
        </p:spPr>
      </p:pic>
      <p:pic>
        <p:nvPicPr>
          <p:cNvPr id="25" name="Picture 24">
            <a:extLst>
              <a:ext uri="{FF2B5EF4-FFF2-40B4-BE49-F238E27FC236}">
                <a16:creationId xmlns:a16="http://schemas.microsoft.com/office/drawing/2014/main" id="{2C5B6F4F-17C1-B8EC-57ED-BCA83FF8E6B7}"/>
              </a:ext>
            </a:extLst>
          </p:cNvPr>
          <p:cNvPicPr>
            <a:picLocks noChangeAspect="1"/>
          </p:cNvPicPr>
          <p:nvPr/>
        </p:nvPicPr>
        <p:blipFill>
          <a:blip r:embed="rId10"/>
          <a:stretch>
            <a:fillRect/>
          </a:stretch>
        </p:blipFill>
        <p:spPr>
          <a:xfrm>
            <a:off x="8492056" y="3423478"/>
            <a:ext cx="932809" cy="463405"/>
          </a:xfrm>
          <a:prstGeom prst="rect">
            <a:avLst/>
          </a:prstGeom>
        </p:spPr>
      </p:pic>
      <p:pic>
        <p:nvPicPr>
          <p:cNvPr id="26" name="Picture 25">
            <a:extLst>
              <a:ext uri="{FF2B5EF4-FFF2-40B4-BE49-F238E27FC236}">
                <a16:creationId xmlns:a16="http://schemas.microsoft.com/office/drawing/2014/main" id="{A1E2DE5E-3BA9-2850-4FE7-AEF213AE28E9}"/>
              </a:ext>
            </a:extLst>
          </p:cNvPr>
          <p:cNvPicPr>
            <a:picLocks noChangeAspect="1"/>
          </p:cNvPicPr>
          <p:nvPr/>
        </p:nvPicPr>
        <p:blipFill>
          <a:blip r:embed="rId10"/>
          <a:stretch>
            <a:fillRect/>
          </a:stretch>
        </p:blipFill>
        <p:spPr>
          <a:xfrm>
            <a:off x="9424865" y="3417988"/>
            <a:ext cx="932809" cy="463405"/>
          </a:xfrm>
          <a:prstGeom prst="rect">
            <a:avLst/>
          </a:prstGeom>
        </p:spPr>
      </p:pic>
      <p:pic>
        <p:nvPicPr>
          <p:cNvPr id="27" name="Picture 26">
            <a:extLst>
              <a:ext uri="{FF2B5EF4-FFF2-40B4-BE49-F238E27FC236}">
                <a16:creationId xmlns:a16="http://schemas.microsoft.com/office/drawing/2014/main" id="{F1F06F95-86F6-3B62-E745-3749C2A5580B}"/>
              </a:ext>
            </a:extLst>
          </p:cNvPr>
          <p:cNvPicPr>
            <a:picLocks noChangeAspect="1"/>
          </p:cNvPicPr>
          <p:nvPr/>
        </p:nvPicPr>
        <p:blipFill>
          <a:blip r:embed="rId12"/>
          <a:stretch>
            <a:fillRect/>
          </a:stretch>
        </p:blipFill>
        <p:spPr>
          <a:xfrm>
            <a:off x="3071517" y="3095436"/>
            <a:ext cx="418444" cy="188855"/>
          </a:xfrm>
          <a:prstGeom prst="rect">
            <a:avLst/>
          </a:prstGeom>
        </p:spPr>
      </p:pic>
    </p:spTree>
    <p:extLst>
      <p:ext uri="{BB962C8B-B14F-4D97-AF65-F5344CB8AC3E}">
        <p14:creationId xmlns:p14="http://schemas.microsoft.com/office/powerpoint/2010/main" val="100615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decel="10000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2" decel="10000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1+#ppt_w/2"/>
                                          </p:val>
                                        </p:tav>
                                        <p:tav tm="100000">
                                          <p:val>
                                            <p:strVal val="#ppt_x"/>
                                          </p:val>
                                        </p:tav>
                                      </p:tavLst>
                                    </p:anim>
                                    <p:anim calcmode="lin" valueType="num">
                                      <p:cBhvr additive="base">
                                        <p:cTn id="27" dur="500" fill="hold"/>
                                        <p:tgtEl>
                                          <p:spTgt spid="16"/>
                                        </p:tgtEl>
                                        <p:attrNameLst>
                                          <p:attrName>ppt_y</p:attrName>
                                        </p:attrNameLst>
                                      </p:cBhvr>
                                      <p:tavLst>
                                        <p:tav tm="0">
                                          <p:val>
                                            <p:strVal val="#ppt_y"/>
                                          </p:val>
                                        </p:tav>
                                        <p:tav tm="100000">
                                          <p:val>
                                            <p:strVal val="#ppt_y"/>
                                          </p:val>
                                        </p:tav>
                                      </p:tavLst>
                                    </p:anim>
                                  </p:childTnLst>
                                </p:cTn>
                              </p:par>
                            </p:childTnLst>
                          </p:cTn>
                        </p:par>
                        <p:par>
                          <p:cTn id="28" fill="hold">
                            <p:stCondLst>
                              <p:cond delay="1000"/>
                            </p:stCondLst>
                            <p:childTnLst>
                              <p:par>
                                <p:cTn id="29" presetID="2" presetClass="entr" presetSubtype="2" decel="100000"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1+#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 presetClass="entr" presetSubtype="2" decel="10000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1+#ppt_w/2"/>
                                          </p:val>
                                        </p:tav>
                                        <p:tav tm="100000">
                                          <p:val>
                                            <p:strVal val="#ppt_x"/>
                                          </p:val>
                                        </p:tav>
                                      </p:tavLst>
                                    </p:anim>
                                    <p:anim calcmode="lin" valueType="num">
                                      <p:cBhvr additive="base">
                                        <p:cTn id="37" dur="500" fill="hold"/>
                                        <p:tgtEl>
                                          <p:spTgt spid="22"/>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2" presetClass="entr" presetSubtype="2" decel="100000" fill="hold" nodeType="afterEffect">
                                  <p:stCondLst>
                                    <p:cond delay="0"/>
                                  </p:stCondLst>
                                  <p:childTnLst>
                                    <p:set>
                                      <p:cBhvr>
                                        <p:cTn id="40" dur="1" fill="hold">
                                          <p:stCondLst>
                                            <p:cond delay="0"/>
                                          </p:stCondLst>
                                        </p:cTn>
                                        <p:tgtEl>
                                          <p:spTgt spid="23"/>
                                        </p:tgtEl>
                                        <p:attrNameLst>
                                          <p:attrName>style.visibility</p:attrName>
                                        </p:attrNameLst>
                                      </p:cBhvr>
                                      <p:to>
                                        <p:strVal val="visible"/>
                                      </p:to>
                                    </p:set>
                                    <p:anim calcmode="lin" valueType="num">
                                      <p:cBhvr additive="base">
                                        <p:cTn id="41" dur="500" fill="hold"/>
                                        <p:tgtEl>
                                          <p:spTgt spid="23"/>
                                        </p:tgtEl>
                                        <p:attrNameLst>
                                          <p:attrName>ppt_x</p:attrName>
                                        </p:attrNameLst>
                                      </p:cBhvr>
                                      <p:tavLst>
                                        <p:tav tm="0">
                                          <p:val>
                                            <p:strVal val="1+#ppt_w/2"/>
                                          </p:val>
                                        </p:tav>
                                        <p:tav tm="100000">
                                          <p:val>
                                            <p:strVal val="#ppt_x"/>
                                          </p:val>
                                        </p:tav>
                                      </p:tavLst>
                                    </p:anim>
                                    <p:anim calcmode="lin" valueType="num">
                                      <p:cBhvr additive="base">
                                        <p:cTn id="42" dur="500" fill="hold"/>
                                        <p:tgtEl>
                                          <p:spTgt spid="23"/>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 presetClass="entr" presetSubtype="2" decel="100000"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additive="base">
                                        <p:cTn id="46" dur="500" fill="hold"/>
                                        <p:tgtEl>
                                          <p:spTgt spid="24"/>
                                        </p:tgtEl>
                                        <p:attrNameLst>
                                          <p:attrName>ppt_x</p:attrName>
                                        </p:attrNameLst>
                                      </p:cBhvr>
                                      <p:tavLst>
                                        <p:tav tm="0">
                                          <p:val>
                                            <p:strVal val="1+#ppt_w/2"/>
                                          </p:val>
                                        </p:tav>
                                        <p:tav tm="100000">
                                          <p:val>
                                            <p:strVal val="#ppt_x"/>
                                          </p:val>
                                        </p:tav>
                                      </p:tavLst>
                                    </p:anim>
                                    <p:anim calcmode="lin" valueType="num">
                                      <p:cBhvr additive="base">
                                        <p:cTn id="47" dur="500" fill="hold"/>
                                        <p:tgtEl>
                                          <p:spTgt spid="24"/>
                                        </p:tgtEl>
                                        <p:attrNameLst>
                                          <p:attrName>ppt_y</p:attrName>
                                        </p:attrNameLst>
                                      </p:cBhvr>
                                      <p:tavLst>
                                        <p:tav tm="0">
                                          <p:val>
                                            <p:strVal val="#ppt_y"/>
                                          </p:val>
                                        </p:tav>
                                        <p:tav tm="100000">
                                          <p:val>
                                            <p:strVal val="#ppt_y"/>
                                          </p:val>
                                        </p:tav>
                                      </p:tavLst>
                                    </p:anim>
                                  </p:childTnLst>
                                </p:cTn>
                              </p:par>
                            </p:childTnLst>
                          </p:cTn>
                        </p:par>
                        <p:par>
                          <p:cTn id="48" fill="hold">
                            <p:stCondLst>
                              <p:cond delay="3000"/>
                            </p:stCondLst>
                            <p:childTnLst>
                              <p:par>
                                <p:cTn id="49" presetID="2" presetClass="entr" presetSubtype="2" decel="100000"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1+#ppt_w/2"/>
                                          </p:val>
                                        </p:tav>
                                        <p:tav tm="100000">
                                          <p:val>
                                            <p:strVal val="#ppt_x"/>
                                          </p:val>
                                        </p:tav>
                                      </p:tavLst>
                                    </p:anim>
                                    <p:anim calcmode="lin" valueType="num">
                                      <p:cBhvr additive="base">
                                        <p:cTn id="52" dur="500" fill="hold"/>
                                        <p:tgtEl>
                                          <p:spTgt spid="25"/>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2" presetClass="entr" presetSubtype="2" decel="100000" fill="hold"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additive="base">
                                        <p:cTn id="56" dur="500" fill="hold"/>
                                        <p:tgtEl>
                                          <p:spTgt spid="26"/>
                                        </p:tgtEl>
                                        <p:attrNameLst>
                                          <p:attrName>ppt_x</p:attrName>
                                        </p:attrNameLst>
                                      </p:cBhvr>
                                      <p:tavLst>
                                        <p:tav tm="0">
                                          <p:val>
                                            <p:strVal val="1+#ppt_w/2"/>
                                          </p:val>
                                        </p:tav>
                                        <p:tav tm="100000">
                                          <p:val>
                                            <p:strVal val="#ppt_x"/>
                                          </p:val>
                                        </p:tav>
                                      </p:tavLst>
                                    </p:anim>
                                    <p:anim calcmode="lin" valueType="num">
                                      <p:cBhvr additive="base">
                                        <p:cTn id="57"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3620E-2D04-5A90-DF74-DBD2FF3620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09AE83-72E9-872A-F95B-C343C6C4D450}"/>
              </a:ext>
            </a:extLst>
          </p:cNvPr>
          <p:cNvSpPr>
            <a:spLocks noGrp="1"/>
          </p:cNvSpPr>
          <p:nvPr>
            <p:ph type="title"/>
          </p:nvPr>
        </p:nvSpPr>
        <p:spPr/>
        <p:txBody>
          <a:bodyPr/>
          <a:lstStyle/>
          <a:p>
            <a:r>
              <a:rPr lang="de-CH" dirty="0"/>
              <a:t>Habicht sieht rot</a:t>
            </a:r>
          </a:p>
        </p:txBody>
      </p:sp>
      <p:sp>
        <p:nvSpPr>
          <p:cNvPr id="3" name="Content Placeholder 2">
            <a:extLst>
              <a:ext uri="{FF2B5EF4-FFF2-40B4-BE49-F238E27FC236}">
                <a16:creationId xmlns:a16="http://schemas.microsoft.com/office/drawing/2014/main" id="{E49A7F0D-BB84-AC71-65F6-272B55973C13}"/>
              </a:ext>
            </a:extLst>
          </p:cNvPr>
          <p:cNvSpPr>
            <a:spLocks noGrp="1"/>
          </p:cNvSpPr>
          <p:nvPr>
            <p:ph idx="1"/>
          </p:nvPr>
        </p:nvSpPr>
        <p:spPr>
          <a:xfrm>
            <a:off x="516098" y="1093305"/>
            <a:ext cx="11159803" cy="444872"/>
          </a:xfrm>
        </p:spPr>
        <p:txBody>
          <a:bodyPr/>
          <a:lstStyle/>
          <a:p>
            <a:r>
              <a:rPr lang="de-CH" dirty="0"/>
              <a:t>Versteckter Anflug</a:t>
            </a:r>
          </a:p>
        </p:txBody>
      </p:sp>
      <p:sp>
        <p:nvSpPr>
          <p:cNvPr id="4" name="Slide Number Placeholder 3">
            <a:extLst>
              <a:ext uri="{FF2B5EF4-FFF2-40B4-BE49-F238E27FC236}">
                <a16:creationId xmlns:a16="http://schemas.microsoft.com/office/drawing/2014/main" id="{419779F8-04C5-8FD2-D258-8F2B3D2F7F6C}"/>
              </a:ext>
            </a:extLst>
          </p:cNvPr>
          <p:cNvSpPr>
            <a:spLocks noGrp="1"/>
          </p:cNvSpPr>
          <p:nvPr>
            <p:ph type="sldNum" sz="quarter" idx="12"/>
          </p:nvPr>
        </p:nvSpPr>
        <p:spPr/>
        <p:txBody>
          <a:bodyPr/>
          <a:lstStyle/>
          <a:p>
            <a:fld id="{5A33CB2A-1702-4C1D-9CC4-8D472D39F19E}" type="slidenum">
              <a:rPr lang="en-US" smtClean="0"/>
              <a:t>53</a:t>
            </a:fld>
            <a:endParaRPr lang="en-US"/>
          </a:p>
        </p:txBody>
      </p:sp>
      <p:pic>
        <p:nvPicPr>
          <p:cNvPr id="6" name="Picture 5">
            <a:extLst>
              <a:ext uri="{FF2B5EF4-FFF2-40B4-BE49-F238E27FC236}">
                <a16:creationId xmlns:a16="http://schemas.microsoft.com/office/drawing/2014/main" id="{D2925018-319C-9AFF-E99E-3E2508975D64}"/>
              </a:ext>
            </a:extLst>
          </p:cNvPr>
          <p:cNvPicPr>
            <a:picLocks noChangeAspect="1"/>
          </p:cNvPicPr>
          <p:nvPr/>
        </p:nvPicPr>
        <p:blipFill>
          <a:blip r:embed="rId2"/>
          <a:stretch>
            <a:fillRect/>
          </a:stretch>
        </p:blipFill>
        <p:spPr>
          <a:xfrm>
            <a:off x="0" y="2730410"/>
            <a:ext cx="12192000" cy="2286924"/>
          </a:xfrm>
          <a:prstGeom prst="rect">
            <a:avLst/>
          </a:prstGeom>
        </p:spPr>
      </p:pic>
      <p:pic>
        <p:nvPicPr>
          <p:cNvPr id="10" name="Picture 9">
            <a:extLst>
              <a:ext uri="{FF2B5EF4-FFF2-40B4-BE49-F238E27FC236}">
                <a16:creationId xmlns:a16="http://schemas.microsoft.com/office/drawing/2014/main" id="{FA2D3CC5-040A-52BB-3DFA-8331B9D2A3AE}"/>
              </a:ext>
            </a:extLst>
          </p:cNvPr>
          <p:cNvPicPr>
            <a:picLocks noChangeAspect="1"/>
          </p:cNvPicPr>
          <p:nvPr/>
        </p:nvPicPr>
        <p:blipFill>
          <a:blip r:embed="rId3"/>
          <a:stretch>
            <a:fillRect/>
          </a:stretch>
        </p:blipFill>
        <p:spPr>
          <a:xfrm>
            <a:off x="4676647" y="2298339"/>
            <a:ext cx="1504413" cy="787826"/>
          </a:xfrm>
          <a:prstGeom prst="rect">
            <a:avLst/>
          </a:prstGeom>
        </p:spPr>
      </p:pic>
      <p:pic>
        <p:nvPicPr>
          <p:cNvPr id="12" name="Picture 11">
            <a:extLst>
              <a:ext uri="{FF2B5EF4-FFF2-40B4-BE49-F238E27FC236}">
                <a16:creationId xmlns:a16="http://schemas.microsoft.com/office/drawing/2014/main" id="{78DEE730-AA66-C9A8-1D1B-3F46BE65F54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831006" y="1924659"/>
            <a:ext cx="675027" cy="444872"/>
          </a:xfrm>
          <a:prstGeom prst="rect">
            <a:avLst/>
          </a:prstGeom>
        </p:spPr>
      </p:pic>
      <p:pic>
        <p:nvPicPr>
          <p:cNvPr id="15" name="Picture 14">
            <a:extLst>
              <a:ext uri="{FF2B5EF4-FFF2-40B4-BE49-F238E27FC236}">
                <a16:creationId xmlns:a16="http://schemas.microsoft.com/office/drawing/2014/main" id="{A43D65A9-11DE-B8EE-9725-05B0F15679A8}"/>
              </a:ext>
            </a:extLst>
          </p:cNvPr>
          <p:cNvPicPr>
            <a:picLocks noChangeAspect="1"/>
          </p:cNvPicPr>
          <p:nvPr/>
        </p:nvPicPr>
        <p:blipFill>
          <a:blip r:embed="rId4"/>
          <a:stretch>
            <a:fillRect/>
          </a:stretch>
        </p:blipFill>
        <p:spPr>
          <a:xfrm flipH="1">
            <a:off x="5832051" y="1924659"/>
            <a:ext cx="675027" cy="444872"/>
          </a:xfrm>
          <a:prstGeom prst="rect">
            <a:avLst/>
          </a:prstGeom>
        </p:spPr>
      </p:pic>
      <p:pic>
        <p:nvPicPr>
          <p:cNvPr id="17" name="Picture 16">
            <a:extLst>
              <a:ext uri="{FF2B5EF4-FFF2-40B4-BE49-F238E27FC236}">
                <a16:creationId xmlns:a16="http://schemas.microsoft.com/office/drawing/2014/main" id="{73ED98E6-F7DE-6E28-4B83-FDBA68549599}"/>
              </a:ext>
            </a:extLst>
          </p:cNvPr>
          <p:cNvPicPr>
            <a:picLocks noChangeAspect="1"/>
          </p:cNvPicPr>
          <p:nvPr/>
        </p:nvPicPr>
        <p:blipFill>
          <a:blip r:embed="rId5"/>
          <a:stretch>
            <a:fillRect/>
          </a:stretch>
        </p:blipFill>
        <p:spPr>
          <a:xfrm>
            <a:off x="8792286" y="5130277"/>
            <a:ext cx="2371901" cy="1672988"/>
          </a:xfrm>
          <a:prstGeom prst="rect">
            <a:avLst/>
          </a:prstGeom>
        </p:spPr>
      </p:pic>
      <p:pic>
        <p:nvPicPr>
          <p:cNvPr id="7" name="Picture 6">
            <a:extLst>
              <a:ext uri="{FF2B5EF4-FFF2-40B4-BE49-F238E27FC236}">
                <a16:creationId xmlns:a16="http://schemas.microsoft.com/office/drawing/2014/main" id="{0704E6F4-93B0-19E5-4E18-7451F113858A}"/>
              </a:ext>
            </a:extLst>
          </p:cNvPr>
          <p:cNvPicPr>
            <a:picLocks noChangeAspect="1"/>
          </p:cNvPicPr>
          <p:nvPr/>
        </p:nvPicPr>
        <p:blipFill>
          <a:blip r:embed="rId6"/>
          <a:stretch>
            <a:fillRect/>
          </a:stretch>
        </p:blipFill>
        <p:spPr>
          <a:xfrm>
            <a:off x="2656183" y="3089975"/>
            <a:ext cx="126964" cy="228535"/>
          </a:xfrm>
          <a:prstGeom prst="rect">
            <a:avLst/>
          </a:prstGeom>
        </p:spPr>
      </p:pic>
      <p:pic>
        <p:nvPicPr>
          <p:cNvPr id="9" name="Picture 8">
            <a:extLst>
              <a:ext uri="{FF2B5EF4-FFF2-40B4-BE49-F238E27FC236}">
                <a16:creationId xmlns:a16="http://schemas.microsoft.com/office/drawing/2014/main" id="{9E0C35D9-E2E8-4B97-2DD0-9AACF68D6977}"/>
              </a:ext>
            </a:extLst>
          </p:cNvPr>
          <p:cNvPicPr>
            <a:picLocks noChangeAspect="1"/>
          </p:cNvPicPr>
          <p:nvPr/>
        </p:nvPicPr>
        <p:blipFill>
          <a:blip r:embed="rId6"/>
          <a:stretch>
            <a:fillRect/>
          </a:stretch>
        </p:blipFill>
        <p:spPr>
          <a:xfrm rot="10800000">
            <a:off x="2654278" y="4425380"/>
            <a:ext cx="126964" cy="228535"/>
          </a:xfrm>
          <a:prstGeom prst="rect">
            <a:avLst/>
          </a:prstGeom>
        </p:spPr>
      </p:pic>
      <p:pic>
        <p:nvPicPr>
          <p:cNvPr id="13" name="Picture 12">
            <a:extLst>
              <a:ext uri="{FF2B5EF4-FFF2-40B4-BE49-F238E27FC236}">
                <a16:creationId xmlns:a16="http://schemas.microsoft.com/office/drawing/2014/main" id="{44804B22-F8C1-D837-80C4-1AD368DCA188}"/>
              </a:ext>
            </a:extLst>
          </p:cNvPr>
          <p:cNvPicPr>
            <a:picLocks noChangeAspect="1"/>
          </p:cNvPicPr>
          <p:nvPr/>
        </p:nvPicPr>
        <p:blipFill>
          <a:blip r:embed="rId7"/>
          <a:stretch>
            <a:fillRect/>
          </a:stretch>
        </p:blipFill>
        <p:spPr>
          <a:xfrm>
            <a:off x="3184058" y="3429000"/>
            <a:ext cx="764166" cy="425971"/>
          </a:xfrm>
          <a:prstGeom prst="rect">
            <a:avLst/>
          </a:prstGeom>
        </p:spPr>
      </p:pic>
      <p:pic>
        <p:nvPicPr>
          <p:cNvPr id="16" name="Picture 15">
            <a:extLst>
              <a:ext uri="{FF2B5EF4-FFF2-40B4-BE49-F238E27FC236}">
                <a16:creationId xmlns:a16="http://schemas.microsoft.com/office/drawing/2014/main" id="{5E0FDBC6-70F2-27F0-FFF3-04644DC02B62}"/>
              </a:ext>
            </a:extLst>
          </p:cNvPr>
          <p:cNvPicPr>
            <a:picLocks noChangeAspect="1"/>
          </p:cNvPicPr>
          <p:nvPr/>
        </p:nvPicPr>
        <p:blipFill>
          <a:blip r:embed="rId8"/>
          <a:stretch>
            <a:fillRect/>
          </a:stretch>
        </p:blipFill>
        <p:spPr>
          <a:xfrm>
            <a:off x="4015948" y="3408945"/>
            <a:ext cx="815058" cy="437382"/>
          </a:xfrm>
          <a:prstGeom prst="rect">
            <a:avLst/>
          </a:prstGeom>
        </p:spPr>
      </p:pic>
      <p:pic>
        <p:nvPicPr>
          <p:cNvPr id="20" name="Picture 19">
            <a:extLst>
              <a:ext uri="{FF2B5EF4-FFF2-40B4-BE49-F238E27FC236}">
                <a16:creationId xmlns:a16="http://schemas.microsoft.com/office/drawing/2014/main" id="{F89B8E5F-519C-5A66-96B8-F16B47F6D89C}"/>
              </a:ext>
            </a:extLst>
          </p:cNvPr>
          <p:cNvPicPr>
            <a:picLocks noChangeAspect="1"/>
          </p:cNvPicPr>
          <p:nvPr/>
        </p:nvPicPr>
        <p:blipFill>
          <a:blip r:embed="rId9"/>
          <a:stretch>
            <a:fillRect/>
          </a:stretch>
        </p:blipFill>
        <p:spPr>
          <a:xfrm>
            <a:off x="4903726" y="3391566"/>
            <a:ext cx="932809" cy="463405"/>
          </a:xfrm>
          <a:prstGeom prst="rect">
            <a:avLst/>
          </a:prstGeom>
        </p:spPr>
      </p:pic>
      <p:pic>
        <p:nvPicPr>
          <p:cNvPr id="22" name="Picture 21">
            <a:extLst>
              <a:ext uri="{FF2B5EF4-FFF2-40B4-BE49-F238E27FC236}">
                <a16:creationId xmlns:a16="http://schemas.microsoft.com/office/drawing/2014/main" id="{1C7472EC-32DF-CDF7-30C9-E5DC51A651CD}"/>
              </a:ext>
            </a:extLst>
          </p:cNvPr>
          <p:cNvPicPr>
            <a:picLocks noChangeAspect="1"/>
          </p:cNvPicPr>
          <p:nvPr/>
        </p:nvPicPr>
        <p:blipFill>
          <a:blip r:embed="rId10"/>
          <a:stretch>
            <a:fillRect/>
          </a:stretch>
        </p:blipFill>
        <p:spPr>
          <a:xfrm>
            <a:off x="5859228" y="3408946"/>
            <a:ext cx="874725" cy="434550"/>
          </a:xfrm>
          <a:prstGeom prst="rect">
            <a:avLst/>
          </a:prstGeom>
        </p:spPr>
      </p:pic>
      <p:pic>
        <p:nvPicPr>
          <p:cNvPr id="23" name="Picture 22">
            <a:extLst>
              <a:ext uri="{FF2B5EF4-FFF2-40B4-BE49-F238E27FC236}">
                <a16:creationId xmlns:a16="http://schemas.microsoft.com/office/drawing/2014/main" id="{4036C7FB-E6E9-9577-6E48-958B83930398}"/>
              </a:ext>
            </a:extLst>
          </p:cNvPr>
          <p:cNvPicPr>
            <a:picLocks noChangeAspect="1"/>
          </p:cNvPicPr>
          <p:nvPr/>
        </p:nvPicPr>
        <p:blipFill>
          <a:blip r:embed="rId8"/>
          <a:stretch>
            <a:fillRect/>
          </a:stretch>
        </p:blipFill>
        <p:spPr>
          <a:xfrm>
            <a:off x="6777384" y="3436490"/>
            <a:ext cx="815058" cy="437382"/>
          </a:xfrm>
          <a:prstGeom prst="rect">
            <a:avLst/>
          </a:prstGeom>
        </p:spPr>
      </p:pic>
      <p:pic>
        <p:nvPicPr>
          <p:cNvPr id="24" name="Picture 23">
            <a:extLst>
              <a:ext uri="{FF2B5EF4-FFF2-40B4-BE49-F238E27FC236}">
                <a16:creationId xmlns:a16="http://schemas.microsoft.com/office/drawing/2014/main" id="{942F8B42-BC1E-9B8C-C39D-BB6052B279FF}"/>
              </a:ext>
            </a:extLst>
          </p:cNvPr>
          <p:cNvPicPr>
            <a:picLocks noChangeAspect="1"/>
          </p:cNvPicPr>
          <p:nvPr/>
        </p:nvPicPr>
        <p:blipFill>
          <a:blip r:embed="rId7"/>
          <a:stretch>
            <a:fillRect/>
          </a:stretch>
        </p:blipFill>
        <p:spPr>
          <a:xfrm>
            <a:off x="7660166" y="3447901"/>
            <a:ext cx="764166" cy="425971"/>
          </a:xfrm>
          <a:prstGeom prst="rect">
            <a:avLst/>
          </a:prstGeom>
        </p:spPr>
      </p:pic>
      <p:pic>
        <p:nvPicPr>
          <p:cNvPr id="25" name="Picture 24">
            <a:extLst>
              <a:ext uri="{FF2B5EF4-FFF2-40B4-BE49-F238E27FC236}">
                <a16:creationId xmlns:a16="http://schemas.microsoft.com/office/drawing/2014/main" id="{A6C3F4F7-59A4-AD2E-602B-ADFD829D6E3F}"/>
              </a:ext>
            </a:extLst>
          </p:cNvPr>
          <p:cNvPicPr>
            <a:picLocks noChangeAspect="1"/>
          </p:cNvPicPr>
          <p:nvPr/>
        </p:nvPicPr>
        <p:blipFill>
          <a:blip r:embed="rId9"/>
          <a:stretch>
            <a:fillRect/>
          </a:stretch>
        </p:blipFill>
        <p:spPr>
          <a:xfrm>
            <a:off x="8492056" y="3423478"/>
            <a:ext cx="932809" cy="463405"/>
          </a:xfrm>
          <a:prstGeom prst="rect">
            <a:avLst/>
          </a:prstGeom>
        </p:spPr>
      </p:pic>
      <p:pic>
        <p:nvPicPr>
          <p:cNvPr id="26" name="Picture 25">
            <a:extLst>
              <a:ext uri="{FF2B5EF4-FFF2-40B4-BE49-F238E27FC236}">
                <a16:creationId xmlns:a16="http://schemas.microsoft.com/office/drawing/2014/main" id="{369F6745-0970-00BD-7B04-E7939038BEA4}"/>
              </a:ext>
            </a:extLst>
          </p:cNvPr>
          <p:cNvPicPr>
            <a:picLocks noChangeAspect="1"/>
          </p:cNvPicPr>
          <p:nvPr/>
        </p:nvPicPr>
        <p:blipFill>
          <a:blip r:embed="rId9"/>
          <a:stretch>
            <a:fillRect/>
          </a:stretch>
        </p:blipFill>
        <p:spPr>
          <a:xfrm>
            <a:off x="9424865" y="3417988"/>
            <a:ext cx="932809" cy="463405"/>
          </a:xfrm>
          <a:prstGeom prst="rect">
            <a:avLst/>
          </a:prstGeom>
        </p:spPr>
      </p:pic>
      <p:pic>
        <p:nvPicPr>
          <p:cNvPr id="5" name="Picture 4">
            <a:extLst>
              <a:ext uri="{FF2B5EF4-FFF2-40B4-BE49-F238E27FC236}">
                <a16:creationId xmlns:a16="http://schemas.microsoft.com/office/drawing/2014/main" id="{0DA53DC4-4944-92F9-8424-8C7C5108CCDB}"/>
              </a:ext>
            </a:extLst>
          </p:cNvPr>
          <p:cNvPicPr>
            <a:picLocks noChangeAspect="1"/>
          </p:cNvPicPr>
          <p:nvPr/>
        </p:nvPicPr>
        <p:blipFill>
          <a:blip r:embed="rId11">
            <a:clrChange>
              <a:clrFrom>
                <a:srgbClr val="FFFFFF"/>
              </a:clrFrom>
              <a:clrTo>
                <a:srgbClr val="FFFFFF">
                  <a:alpha val="0"/>
                </a:srgbClr>
              </a:clrTo>
            </a:clrChange>
          </a:blip>
          <a:stretch>
            <a:fillRect/>
          </a:stretch>
        </p:blipFill>
        <p:spPr>
          <a:xfrm rot="3614621" flipH="1">
            <a:off x="9510078" y="4302925"/>
            <a:ext cx="1116456" cy="1576173"/>
          </a:xfrm>
          <a:prstGeom prst="rect">
            <a:avLst/>
          </a:prstGeom>
        </p:spPr>
      </p:pic>
    </p:spTree>
    <p:extLst>
      <p:ext uri="{BB962C8B-B14F-4D97-AF65-F5344CB8AC3E}">
        <p14:creationId xmlns:p14="http://schemas.microsoft.com/office/powerpoint/2010/main" val="401725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20000" fill="hold" nodeType="clickEffect">
                                  <p:stCondLst>
                                    <p:cond delay="0"/>
                                  </p:stCondLst>
                                  <p:childTnLst>
                                    <p:animMotion origin="layout" path="M -0.00013 -0.00023 L -0.00013 0.00046 C -0.00182 -0.00903 -0.00299 -0.01667 -0.00521 -0.0243 C -0.00781 -0.0456 0.02214 -0.11065 -0.01575 -0.12731 C -0.05195 -0.13217 -0.18529 -0.12731 -0.2332 -0.12523 C -0.26276 -0.12199 -0.24661 -0.12292 -0.3 -0.12639 C -0.30364 -0.12639 -0.31107 -0.12847 -0.31523 -0.1287 C -0.31849 -0.12963 -0.32187 -0.13079 -0.32552 -0.13102 C -0.33502 -0.13287 -0.33073 -0.13194 -0.33789 -0.13403 C -0.34245 -0.13842 -0.33424 -0.13079 -0.34583 -0.13842 C -0.34752 -0.13935 -0.35156 -0.15717 -0.35195 -0.15741 C -0.35299 -0.17778 -0.35234 -0.23148 -0.35234 -0.25903 C -0.35156 -0.2831 -0.35156 -0.28125 -0.35156 -0.31805 C -0.35156 -0.32477 -0.35195 -0.33241 -0.35195 -0.33935 C -0.35221 -0.34005 -0.35221 -0.34028 -0.35234 -0.34051 " pathEditMode="relative" rAng="0" ptsTypes="AAAAAAAAAAAAAAA">
                                      <p:cBhvr>
                                        <p:cTn id="6" dur="5000" fill="hold"/>
                                        <p:tgtEl>
                                          <p:spTgt spid="5"/>
                                        </p:tgtEl>
                                        <p:attrNameLst>
                                          <p:attrName>ppt_x</p:attrName>
                                          <p:attrName>ppt_y</p:attrName>
                                        </p:attrNameLst>
                                      </p:cBhvr>
                                      <p:rCtr x="-17435" y="-169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183C9-AC3D-61CF-10A7-B19C80EE5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FB6DFC-4A97-3C3F-906E-D8C43B4CA95A}"/>
              </a:ext>
            </a:extLst>
          </p:cNvPr>
          <p:cNvSpPr>
            <a:spLocks noGrp="1"/>
          </p:cNvSpPr>
          <p:nvPr>
            <p:ph type="title"/>
          </p:nvPr>
        </p:nvSpPr>
        <p:spPr/>
        <p:txBody>
          <a:bodyPr/>
          <a:lstStyle/>
          <a:p>
            <a:r>
              <a:rPr lang="de-CH" dirty="0"/>
              <a:t>Habicht sieht rot</a:t>
            </a:r>
          </a:p>
        </p:txBody>
      </p:sp>
      <p:sp>
        <p:nvSpPr>
          <p:cNvPr id="3" name="Content Placeholder 2">
            <a:extLst>
              <a:ext uri="{FF2B5EF4-FFF2-40B4-BE49-F238E27FC236}">
                <a16:creationId xmlns:a16="http://schemas.microsoft.com/office/drawing/2014/main" id="{0D09E665-4B28-D478-2E4D-74F73A80AB7F}"/>
              </a:ext>
            </a:extLst>
          </p:cNvPr>
          <p:cNvSpPr>
            <a:spLocks noGrp="1"/>
          </p:cNvSpPr>
          <p:nvPr>
            <p:ph idx="1"/>
          </p:nvPr>
        </p:nvSpPr>
        <p:spPr>
          <a:xfrm>
            <a:off x="516098" y="1093305"/>
            <a:ext cx="11159803" cy="444872"/>
          </a:xfrm>
        </p:spPr>
        <p:txBody>
          <a:bodyPr/>
          <a:lstStyle/>
          <a:p>
            <a:r>
              <a:rPr lang="de-CH" dirty="0"/>
              <a:t>Beute gemacht!</a:t>
            </a:r>
          </a:p>
        </p:txBody>
      </p:sp>
      <p:sp>
        <p:nvSpPr>
          <p:cNvPr id="4" name="Slide Number Placeholder 3">
            <a:extLst>
              <a:ext uri="{FF2B5EF4-FFF2-40B4-BE49-F238E27FC236}">
                <a16:creationId xmlns:a16="http://schemas.microsoft.com/office/drawing/2014/main" id="{423C8CC9-BECB-97F3-4235-5E25B6039518}"/>
              </a:ext>
            </a:extLst>
          </p:cNvPr>
          <p:cNvSpPr>
            <a:spLocks noGrp="1"/>
          </p:cNvSpPr>
          <p:nvPr>
            <p:ph type="sldNum" sz="quarter" idx="12"/>
          </p:nvPr>
        </p:nvSpPr>
        <p:spPr/>
        <p:txBody>
          <a:bodyPr/>
          <a:lstStyle/>
          <a:p>
            <a:fld id="{5A33CB2A-1702-4C1D-9CC4-8D472D39F19E}" type="slidenum">
              <a:rPr lang="en-US" smtClean="0"/>
              <a:t>54</a:t>
            </a:fld>
            <a:endParaRPr lang="en-US"/>
          </a:p>
        </p:txBody>
      </p:sp>
      <p:pic>
        <p:nvPicPr>
          <p:cNvPr id="6" name="Picture 5">
            <a:extLst>
              <a:ext uri="{FF2B5EF4-FFF2-40B4-BE49-F238E27FC236}">
                <a16:creationId xmlns:a16="http://schemas.microsoft.com/office/drawing/2014/main" id="{6288C54D-28D0-E352-273F-2F6C014D16B9}"/>
              </a:ext>
            </a:extLst>
          </p:cNvPr>
          <p:cNvPicPr>
            <a:picLocks noChangeAspect="1"/>
          </p:cNvPicPr>
          <p:nvPr/>
        </p:nvPicPr>
        <p:blipFill>
          <a:blip r:embed="rId3"/>
          <a:stretch>
            <a:fillRect/>
          </a:stretch>
        </p:blipFill>
        <p:spPr>
          <a:xfrm>
            <a:off x="0" y="2730410"/>
            <a:ext cx="12192000" cy="2286924"/>
          </a:xfrm>
          <a:prstGeom prst="rect">
            <a:avLst/>
          </a:prstGeom>
        </p:spPr>
      </p:pic>
      <p:pic>
        <p:nvPicPr>
          <p:cNvPr id="10" name="Picture 9">
            <a:extLst>
              <a:ext uri="{FF2B5EF4-FFF2-40B4-BE49-F238E27FC236}">
                <a16:creationId xmlns:a16="http://schemas.microsoft.com/office/drawing/2014/main" id="{DB1ABE2F-5B17-E440-7CF9-C701D1CF5453}"/>
              </a:ext>
            </a:extLst>
          </p:cNvPr>
          <p:cNvPicPr>
            <a:picLocks noChangeAspect="1"/>
          </p:cNvPicPr>
          <p:nvPr/>
        </p:nvPicPr>
        <p:blipFill>
          <a:blip r:embed="rId4"/>
          <a:stretch>
            <a:fillRect/>
          </a:stretch>
        </p:blipFill>
        <p:spPr>
          <a:xfrm>
            <a:off x="4676647" y="2298339"/>
            <a:ext cx="1504413" cy="787826"/>
          </a:xfrm>
          <a:prstGeom prst="rect">
            <a:avLst/>
          </a:prstGeom>
        </p:spPr>
      </p:pic>
      <p:pic>
        <p:nvPicPr>
          <p:cNvPr id="17" name="Picture 16">
            <a:extLst>
              <a:ext uri="{FF2B5EF4-FFF2-40B4-BE49-F238E27FC236}">
                <a16:creationId xmlns:a16="http://schemas.microsoft.com/office/drawing/2014/main" id="{AD94D14E-58D1-A088-31A3-14BE167E1875}"/>
              </a:ext>
            </a:extLst>
          </p:cNvPr>
          <p:cNvPicPr>
            <a:picLocks noChangeAspect="1"/>
          </p:cNvPicPr>
          <p:nvPr/>
        </p:nvPicPr>
        <p:blipFill>
          <a:blip r:embed="rId5"/>
          <a:stretch>
            <a:fillRect/>
          </a:stretch>
        </p:blipFill>
        <p:spPr>
          <a:xfrm>
            <a:off x="8792286" y="5130277"/>
            <a:ext cx="2371901" cy="1672988"/>
          </a:xfrm>
          <a:prstGeom prst="rect">
            <a:avLst/>
          </a:prstGeom>
        </p:spPr>
      </p:pic>
      <p:pic>
        <p:nvPicPr>
          <p:cNvPr id="7" name="Picture 6">
            <a:extLst>
              <a:ext uri="{FF2B5EF4-FFF2-40B4-BE49-F238E27FC236}">
                <a16:creationId xmlns:a16="http://schemas.microsoft.com/office/drawing/2014/main" id="{1A10272C-877E-30DB-BDD1-CC6DCC5DBA48}"/>
              </a:ext>
            </a:extLst>
          </p:cNvPr>
          <p:cNvPicPr>
            <a:picLocks noChangeAspect="1"/>
          </p:cNvPicPr>
          <p:nvPr/>
        </p:nvPicPr>
        <p:blipFill>
          <a:blip r:embed="rId6"/>
          <a:stretch>
            <a:fillRect/>
          </a:stretch>
        </p:blipFill>
        <p:spPr>
          <a:xfrm>
            <a:off x="2656183" y="3089975"/>
            <a:ext cx="126964" cy="228535"/>
          </a:xfrm>
          <a:prstGeom prst="rect">
            <a:avLst/>
          </a:prstGeom>
        </p:spPr>
      </p:pic>
      <p:pic>
        <p:nvPicPr>
          <p:cNvPr id="9" name="Picture 8">
            <a:extLst>
              <a:ext uri="{FF2B5EF4-FFF2-40B4-BE49-F238E27FC236}">
                <a16:creationId xmlns:a16="http://schemas.microsoft.com/office/drawing/2014/main" id="{95241AA0-8ED2-7E6B-9F02-76BA6699070C}"/>
              </a:ext>
            </a:extLst>
          </p:cNvPr>
          <p:cNvPicPr>
            <a:picLocks noChangeAspect="1"/>
          </p:cNvPicPr>
          <p:nvPr/>
        </p:nvPicPr>
        <p:blipFill>
          <a:blip r:embed="rId6"/>
          <a:stretch>
            <a:fillRect/>
          </a:stretch>
        </p:blipFill>
        <p:spPr>
          <a:xfrm rot="10800000">
            <a:off x="2654278" y="4425380"/>
            <a:ext cx="126964" cy="228535"/>
          </a:xfrm>
          <a:prstGeom prst="rect">
            <a:avLst/>
          </a:prstGeom>
        </p:spPr>
      </p:pic>
      <p:pic>
        <p:nvPicPr>
          <p:cNvPr id="13" name="Picture 12">
            <a:extLst>
              <a:ext uri="{FF2B5EF4-FFF2-40B4-BE49-F238E27FC236}">
                <a16:creationId xmlns:a16="http://schemas.microsoft.com/office/drawing/2014/main" id="{EF3CE5BF-6728-5541-65D4-AEB775566C14}"/>
              </a:ext>
            </a:extLst>
          </p:cNvPr>
          <p:cNvPicPr>
            <a:picLocks noChangeAspect="1"/>
          </p:cNvPicPr>
          <p:nvPr/>
        </p:nvPicPr>
        <p:blipFill>
          <a:blip r:embed="rId7"/>
          <a:stretch>
            <a:fillRect/>
          </a:stretch>
        </p:blipFill>
        <p:spPr>
          <a:xfrm>
            <a:off x="3184058" y="3429000"/>
            <a:ext cx="764166" cy="425971"/>
          </a:xfrm>
          <a:prstGeom prst="rect">
            <a:avLst/>
          </a:prstGeom>
        </p:spPr>
      </p:pic>
      <p:pic>
        <p:nvPicPr>
          <p:cNvPr id="16" name="Picture 15">
            <a:extLst>
              <a:ext uri="{FF2B5EF4-FFF2-40B4-BE49-F238E27FC236}">
                <a16:creationId xmlns:a16="http://schemas.microsoft.com/office/drawing/2014/main" id="{A9A3EE81-EB34-B8AD-E050-9B210CD2008B}"/>
              </a:ext>
            </a:extLst>
          </p:cNvPr>
          <p:cNvPicPr>
            <a:picLocks noChangeAspect="1"/>
          </p:cNvPicPr>
          <p:nvPr/>
        </p:nvPicPr>
        <p:blipFill>
          <a:blip r:embed="rId8"/>
          <a:stretch>
            <a:fillRect/>
          </a:stretch>
        </p:blipFill>
        <p:spPr>
          <a:xfrm>
            <a:off x="4015948" y="3408945"/>
            <a:ext cx="815058" cy="437382"/>
          </a:xfrm>
          <a:prstGeom prst="rect">
            <a:avLst/>
          </a:prstGeom>
        </p:spPr>
      </p:pic>
      <p:pic>
        <p:nvPicPr>
          <p:cNvPr id="20" name="Picture 19">
            <a:extLst>
              <a:ext uri="{FF2B5EF4-FFF2-40B4-BE49-F238E27FC236}">
                <a16:creationId xmlns:a16="http://schemas.microsoft.com/office/drawing/2014/main" id="{90042215-820F-4392-93C0-24280387659B}"/>
              </a:ext>
            </a:extLst>
          </p:cNvPr>
          <p:cNvPicPr>
            <a:picLocks noChangeAspect="1"/>
          </p:cNvPicPr>
          <p:nvPr/>
        </p:nvPicPr>
        <p:blipFill>
          <a:blip r:embed="rId9"/>
          <a:stretch>
            <a:fillRect/>
          </a:stretch>
        </p:blipFill>
        <p:spPr>
          <a:xfrm>
            <a:off x="4903726" y="3391566"/>
            <a:ext cx="932809" cy="463405"/>
          </a:xfrm>
          <a:prstGeom prst="rect">
            <a:avLst/>
          </a:prstGeom>
        </p:spPr>
      </p:pic>
      <p:pic>
        <p:nvPicPr>
          <p:cNvPr id="22" name="Picture 21">
            <a:extLst>
              <a:ext uri="{FF2B5EF4-FFF2-40B4-BE49-F238E27FC236}">
                <a16:creationId xmlns:a16="http://schemas.microsoft.com/office/drawing/2014/main" id="{7D5A230E-4C54-FDDF-7414-3D448E762CB9}"/>
              </a:ext>
            </a:extLst>
          </p:cNvPr>
          <p:cNvPicPr>
            <a:picLocks noChangeAspect="1"/>
          </p:cNvPicPr>
          <p:nvPr/>
        </p:nvPicPr>
        <p:blipFill>
          <a:blip r:embed="rId10"/>
          <a:stretch>
            <a:fillRect/>
          </a:stretch>
        </p:blipFill>
        <p:spPr>
          <a:xfrm>
            <a:off x="5859228" y="3408946"/>
            <a:ext cx="874725" cy="434550"/>
          </a:xfrm>
          <a:prstGeom prst="rect">
            <a:avLst/>
          </a:prstGeom>
        </p:spPr>
      </p:pic>
      <p:pic>
        <p:nvPicPr>
          <p:cNvPr id="23" name="Picture 22">
            <a:extLst>
              <a:ext uri="{FF2B5EF4-FFF2-40B4-BE49-F238E27FC236}">
                <a16:creationId xmlns:a16="http://schemas.microsoft.com/office/drawing/2014/main" id="{CCA43909-B957-CA4F-4D9F-744E86BDCA86}"/>
              </a:ext>
            </a:extLst>
          </p:cNvPr>
          <p:cNvPicPr>
            <a:picLocks noChangeAspect="1"/>
          </p:cNvPicPr>
          <p:nvPr/>
        </p:nvPicPr>
        <p:blipFill>
          <a:blip r:embed="rId8"/>
          <a:stretch>
            <a:fillRect/>
          </a:stretch>
        </p:blipFill>
        <p:spPr>
          <a:xfrm>
            <a:off x="6777384" y="3436490"/>
            <a:ext cx="815058" cy="437382"/>
          </a:xfrm>
          <a:prstGeom prst="rect">
            <a:avLst/>
          </a:prstGeom>
        </p:spPr>
      </p:pic>
      <p:pic>
        <p:nvPicPr>
          <p:cNvPr id="24" name="Picture 23">
            <a:extLst>
              <a:ext uri="{FF2B5EF4-FFF2-40B4-BE49-F238E27FC236}">
                <a16:creationId xmlns:a16="http://schemas.microsoft.com/office/drawing/2014/main" id="{E121F9A8-9F95-F5D1-2028-40620F9EBA91}"/>
              </a:ext>
            </a:extLst>
          </p:cNvPr>
          <p:cNvPicPr>
            <a:picLocks noChangeAspect="1"/>
          </p:cNvPicPr>
          <p:nvPr/>
        </p:nvPicPr>
        <p:blipFill>
          <a:blip r:embed="rId7"/>
          <a:stretch>
            <a:fillRect/>
          </a:stretch>
        </p:blipFill>
        <p:spPr>
          <a:xfrm>
            <a:off x="7660166" y="3447901"/>
            <a:ext cx="764166" cy="425971"/>
          </a:xfrm>
          <a:prstGeom prst="rect">
            <a:avLst/>
          </a:prstGeom>
        </p:spPr>
      </p:pic>
      <p:pic>
        <p:nvPicPr>
          <p:cNvPr id="25" name="Picture 24">
            <a:extLst>
              <a:ext uri="{FF2B5EF4-FFF2-40B4-BE49-F238E27FC236}">
                <a16:creationId xmlns:a16="http://schemas.microsoft.com/office/drawing/2014/main" id="{D3D227AE-224F-AFF7-9D53-3B5AA2C5CD53}"/>
              </a:ext>
            </a:extLst>
          </p:cNvPr>
          <p:cNvPicPr>
            <a:picLocks noChangeAspect="1"/>
          </p:cNvPicPr>
          <p:nvPr/>
        </p:nvPicPr>
        <p:blipFill>
          <a:blip r:embed="rId9"/>
          <a:stretch>
            <a:fillRect/>
          </a:stretch>
        </p:blipFill>
        <p:spPr>
          <a:xfrm>
            <a:off x="8492056" y="3423478"/>
            <a:ext cx="932809" cy="463405"/>
          </a:xfrm>
          <a:prstGeom prst="rect">
            <a:avLst/>
          </a:prstGeom>
        </p:spPr>
      </p:pic>
      <p:pic>
        <p:nvPicPr>
          <p:cNvPr id="26" name="Picture 25">
            <a:extLst>
              <a:ext uri="{FF2B5EF4-FFF2-40B4-BE49-F238E27FC236}">
                <a16:creationId xmlns:a16="http://schemas.microsoft.com/office/drawing/2014/main" id="{F1EC6A39-E4B6-C2D6-A7AC-9D189B73E217}"/>
              </a:ext>
            </a:extLst>
          </p:cNvPr>
          <p:cNvPicPr>
            <a:picLocks noChangeAspect="1"/>
          </p:cNvPicPr>
          <p:nvPr/>
        </p:nvPicPr>
        <p:blipFill>
          <a:blip r:embed="rId9"/>
          <a:stretch>
            <a:fillRect/>
          </a:stretch>
        </p:blipFill>
        <p:spPr>
          <a:xfrm>
            <a:off x="9424865" y="3417988"/>
            <a:ext cx="932809" cy="463405"/>
          </a:xfrm>
          <a:prstGeom prst="rect">
            <a:avLst/>
          </a:prstGeom>
        </p:spPr>
      </p:pic>
      <p:pic>
        <p:nvPicPr>
          <p:cNvPr id="11" name="Picture 10">
            <a:extLst>
              <a:ext uri="{FF2B5EF4-FFF2-40B4-BE49-F238E27FC236}">
                <a16:creationId xmlns:a16="http://schemas.microsoft.com/office/drawing/2014/main" id="{71EEDEE6-3386-1EBE-AC87-70F83D36FF7A}"/>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9372800" y="4197202"/>
            <a:ext cx="1116130" cy="1183055"/>
          </a:xfrm>
          <a:prstGeom prst="rect">
            <a:avLst/>
          </a:prstGeom>
        </p:spPr>
      </p:pic>
      <p:sp>
        <p:nvSpPr>
          <p:cNvPr id="14" name="Content Placeholder 2">
            <a:extLst>
              <a:ext uri="{FF2B5EF4-FFF2-40B4-BE49-F238E27FC236}">
                <a16:creationId xmlns:a16="http://schemas.microsoft.com/office/drawing/2014/main" id="{B25E378B-4A17-291E-3F78-BDE1E78F60CA}"/>
              </a:ext>
            </a:extLst>
          </p:cNvPr>
          <p:cNvSpPr txBox="1">
            <a:spLocks/>
          </p:cNvSpPr>
          <p:nvPr/>
        </p:nvSpPr>
        <p:spPr>
          <a:xfrm>
            <a:off x="516097" y="5512389"/>
            <a:ext cx="7515029" cy="444872"/>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548640" indent="-228600" algn="l" defTabSz="914400" rtl="0" eaLnBrk="1" latinLnBrk="0" hangingPunct="1">
              <a:lnSpc>
                <a:spcPct val="120000"/>
              </a:lnSpc>
              <a:spcBef>
                <a:spcPts val="500"/>
              </a:spcBef>
              <a:buFont typeface="Neue Haas Grotesk Text Pro" panose="020B05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7772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914400" indent="-228600" algn="l" defTabSz="914400" rtl="0" eaLnBrk="1" latinLnBrk="0" hangingPunct="1">
              <a:lnSpc>
                <a:spcPct val="120000"/>
              </a:lnSpc>
              <a:spcBef>
                <a:spcPts val="500"/>
              </a:spcBef>
              <a:buFont typeface="Neue Haas Grotesk Text Pro" panose="020B05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109728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300"/>
              </a:spcBef>
            </a:pPr>
            <a:r>
              <a:rPr lang="de-CH" dirty="0"/>
              <a:t>Aber nie am Wochenende!</a:t>
            </a:r>
          </a:p>
          <a:p>
            <a:pPr>
              <a:spcBef>
                <a:spcPts val="300"/>
              </a:spcBef>
            </a:pPr>
            <a:r>
              <a:rPr lang="de-CH" dirty="0"/>
              <a:t>Warum? </a:t>
            </a:r>
          </a:p>
          <a:p>
            <a:pPr>
              <a:spcBef>
                <a:spcPts val="300"/>
              </a:spcBef>
            </a:pPr>
            <a:r>
              <a:rPr lang="de-CH" dirty="0"/>
              <a:t>Weil er gelernt hat, dass sich dann nicht genug Fahrzeuge aufreihen.</a:t>
            </a:r>
          </a:p>
        </p:txBody>
      </p:sp>
    </p:spTree>
    <p:extLst>
      <p:ext uri="{BB962C8B-B14F-4D97-AF65-F5344CB8AC3E}">
        <p14:creationId xmlns:p14="http://schemas.microsoft.com/office/powerpoint/2010/main" val="274280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2" end="2"/>
                                            </p:txEl>
                                          </p:spTgt>
                                        </p:tgtEl>
                                        <p:attrNameLst>
                                          <p:attrName>style.visibility</p:attrName>
                                        </p:attrNameLst>
                                      </p:cBhvr>
                                      <p:to>
                                        <p:strVal val="visible"/>
                                      </p:to>
                                    </p:set>
                                    <p:anim calcmode="lin" valueType="num">
                                      <p:cBhvr additive="base">
                                        <p:cTn id="13"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4"/>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25"/>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3E30-0562-AE8E-FEA8-5DC4A003DCB1}"/>
              </a:ext>
            </a:extLst>
          </p:cNvPr>
          <p:cNvSpPr>
            <a:spLocks noGrp="1"/>
          </p:cNvSpPr>
          <p:nvPr>
            <p:ph type="title"/>
          </p:nvPr>
        </p:nvSpPr>
        <p:spPr>
          <a:xfrm>
            <a:off x="520810" y="369737"/>
            <a:ext cx="10345664" cy="540687"/>
          </a:xfrm>
        </p:spPr>
        <p:txBody>
          <a:bodyPr/>
          <a:lstStyle/>
          <a:p>
            <a:r>
              <a:rPr lang="de-CH" dirty="0"/>
              <a:t>Wenn einer eine Reise macht, dann kann er viel erzählen</a:t>
            </a:r>
          </a:p>
        </p:txBody>
      </p:sp>
      <p:sp>
        <p:nvSpPr>
          <p:cNvPr id="3" name="Content Placeholder 2">
            <a:extLst>
              <a:ext uri="{FF2B5EF4-FFF2-40B4-BE49-F238E27FC236}">
                <a16:creationId xmlns:a16="http://schemas.microsoft.com/office/drawing/2014/main" id="{0E8FA641-FC0F-F513-32AD-9CF6B9CCA702}"/>
              </a:ext>
            </a:extLst>
          </p:cNvPr>
          <p:cNvSpPr>
            <a:spLocks noGrp="1"/>
          </p:cNvSpPr>
          <p:nvPr>
            <p:ph idx="1"/>
          </p:nvPr>
        </p:nvSpPr>
        <p:spPr>
          <a:xfrm>
            <a:off x="516099" y="1093305"/>
            <a:ext cx="10146600" cy="5220684"/>
          </a:xfrm>
        </p:spPr>
        <p:txBody>
          <a:bodyPr/>
          <a:lstStyle/>
          <a:p>
            <a:r>
              <a:rPr lang="de-CH" dirty="0"/>
              <a:t>Laut einer Umfrage sagen 1/3 der Deutschen, dass sie im Hotel…</a:t>
            </a:r>
          </a:p>
          <a:p>
            <a:endParaRPr lang="de-CH" dirty="0"/>
          </a:p>
          <a:p>
            <a:r>
              <a:rPr lang="de-CH" dirty="0"/>
              <a:t>…besseren Sex haben und</a:t>
            </a:r>
          </a:p>
          <a:p>
            <a:endParaRPr lang="de-CH" dirty="0"/>
          </a:p>
          <a:p>
            <a:pPr>
              <a:spcBef>
                <a:spcPts val="1600"/>
              </a:spcBef>
            </a:pPr>
            <a:r>
              <a:rPr lang="de-CH" dirty="0"/>
              <a:t>…länger Sex haben und</a:t>
            </a:r>
          </a:p>
          <a:p>
            <a:pPr>
              <a:spcBef>
                <a:spcPts val="1600"/>
              </a:spcBef>
            </a:pPr>
            <a:endParaRPr lang="de-CH" dirty="0"/>
          </a:p>
          <a:p>
            <a:pPr>
              <a:spcBef>
                <a:spcPts val="1600"/>
              </a:spcBef>
            </a:pPr>
            <a:r>
              <a:rPr lang="de-CH" dirty="0"/>
              <a:t>…doppelt so häufig Sex haben</a:t>
            </a:r>
          </a:p>
          <a:p>
            <a:pPr>
              <a:spcBef>
                <a:spcPts val="1600"/>
              </a:spcBef>
            </a:pPr>
            <a:endParaRPr lang="de-CH" dirty="0"/>
          </a:p>
          <a:p>
            <a:pPr>
              <a:spcBef>
                <a:spcPts val="1600"/>
              </a:spcBef>
            </a:pPr>
            <a:r>
              <a:rPr lang="de-CH" dirty="0"/>
              <a:t>Und die Mexikaner?</a:t>
            </a:r>
          </a:p>
          <a:p>
            <a:pPr>
              <a:spcBef>
                <a:spcPts val="1600"/>
              </a:spcBef>
            </a:pPr>
            <a:endParaRPr lang="de-CH" dirty="0"/>
          </a:p>
          <a:p>
            <a:pPr>
              <a:spcBef>
                <a:spcPts val="600"/>
              </a:spcBef>
            </a:pPr>
            <a:r>
              <a:rPr lang="de-CH" dirty="0"/>
              <a:t>Und die Briten? </a:t>
            </a:r>
          </a:p>
        </p:txBody>
      </p:sp>
      <p:sp>
        <p:nvSpPr>
          <p:cNvPr id="4" name="Slide Number Placeholder 3">
            <a:extLst>
              <a:ext uri="{FF2B5EF4-FFF2-40B4-BE49-F238E27FC236}">
                <a16:creationId xmlns:a16="http://schemas.microsoft.com/office/drawing/2014/main" id="{BC84F61E-6B2E-029D-8869-179CCD5B2A14}"/>
              </a:ext>
            </a:extLst>
          </p:cNvPr>
          <p:cNvSpPr>
            <a:spLocks noGrp="1"/>
          </p:cNvSpPr>
          <p:nvPr>
            <p:ph type="sldNum" sz="quarter" idx="12"/>
          </p:nvPr>
        </p:nvSpPr>
        <p:spPr/>
        <p:txBody>
          <a:bodyPr/>
          <a:lstStyle/>
          <a:p>
            <a:fld id="{5A33CB2A-1702-4C1D-9CC4-8D472D39F19E}" type="slidenum">
              <a:rPr lang="en-US" smtClean="0"/>
              <a:t>55</a:t>
            </a:fld>
            <a:endParaRPr lang="en-US"/>
          </a:p>
        </p:txBody>
      </p:sp>
      <p:sp>
        <p:nvSpPr>
          <p:cNvPr id="5" name="Scroll: Horizontal 4">
            <a:extLst>
              <a:ext uri="{FF2B5EF4-FFF2-40B4-BE49-F238E27FC236}">
                <a16:creationId xmlns:a16="http://schemas.microsoft.com/office/drawing/2014/main" id="{30D089EB-A735-A41F-B752-CCCD878F8CE0}"/>
              </a:ext>
            </a:extLst>
          </p:cNvPr>
          <p:cNvSpPr/>
          <p:nvPr/>
        </p:nvSpPr>
        <p:spPr>
          <a:xfrm rot="1356234">
            <a:off x="8823559" y="239586"/>
            <a:ext cx="1835889" cy="800986"/>
          </a:xfrm>
          <a:prstGeom prst="horizontalScroll">
            <a:avLst/>
          </a:prstGeom>
          <a:gradFill>
            <a:gsLst>
              <a:gs pos="0">
                <a:schemeClr val="accent4">
                  <a:satMod val="103000"/>
                  <a:lumMod val="102000"/>
                  <a:tint val="94000"/>
                  <a:alpha val="80000"/>
                </a:schemeClr>
              </a:gs>
              <a:gs pos="50000">
                <a:schemeClr val="accent4">
                  <a:satMod val="110000"/>
                  <a:lumMod val="100000"/>
                  <a:shade val="100000"/>
                  <a:alpha val="80000"/>
                </a:schemeClr>
              </a:gs>
              <a:gs pos="100000">
                <a:schemeClr val="accent4">
                  <a:lumMod val="99000"/>
                  <a:satMod val="120000"/>
                  <a:shade val="78000"/>
                  <a:alpha val="80000"/>
                </a:schemeClr>
              </a:gs>
            </a:gsLst>
          </a:gradFill>
          <a:ln>
            <a:solidFill>
              <a:schemeClr val="tx1"/>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de-CH" b="1" dirty="0"/>
              <a:t>Sex haben</a:t>
            </a:r>
          </a:p>
        </p:txBody>
      </p:sp>
      <p:pic>
        <p:nvPicPr>
          <p:cNvPr id="7" name="Picture 6" descr="A person and person lying on a bed&#10;&#10;AI-generated content may be incorrect.">
            <a:extLst>
              <a:ext uri="{FF2B5EF4-FFF2-40B4-BE49-F238E27FC236}">
                <a16:creationId xmlns:a16="http://schemas.microsoft.com/office/drawing/2014/main" id="{011BF397-A295-D891-8110-007926538096}"/>
              </a:ext>
            </a:extLst>
          </p:cNvPr>
          <p:cNvPicPr>
            <a:picLocks noChangeAspect="1"/>
          </p:cNvPicPr>
          <p:nvPr/>
        </p:nvPicPr>
        <p:blipFill>
          <a:blip r:embed="rId2">
            <a:extLst>
              <a:ext uri="{28A0092B-C50C-407E-A947-70E740481C1C}">
                <a14:useLocalDpi xmlns:a14="http://schemas.microsoft.com/office/drawing/2010/main" val="0"/>
              </a:ext>
            </a:extLst>
          </a:blip>
          <a:srcRect t="24284"/>
          <a:stretch>
            <a:fillRect/>
          </a:stretch>
        </p:blipFill>
        <p:spPr>
          <a:xfrm>
            <a:off x="4009667" y="1575707"/>
            <a:ext cx="2486240" cy="1058897"/>
          </a:xfrm>
          <a:prstGeom prst="rect">
            <a:avLst/>
          </a:prstGeom>
        </p:spPr>
      </p:pic>
      <p:pic>
        <p:nvPicPr>
          <p:cNvPr id="9" name="Picture 8" descr="A person giving a thumbs up&#10;&#10;AI-generated content may be incorrect.">
            <a:extLst>
              <a:ext uri="{FF2B5EF4-FFF2-40B4-BE49-F238E27FC236}">
                <a16:creationId xmlns:a16="http://schemas.microsoft.com/office/drawing/2014/main" id="{C184AAFD-24A8-F067-6BDF-159DE37E6EB0}"/>
              </a:ext>
            </a:extLst>
          </p:cNvPr>
          <p:cNvPicPr>
            <a:picLocks noChangeAspect="1"/>
          </p:cNvPicPr>
          <p:nvPr/>
        </p:nvPicPr>
        <p:blipFill>
          <a:blip r:embed="rId3">
            <a:extLst>
              <a:ext uri="{28A0092B-C50C-407E-A947-70E740481C1C}">
                <a14:useLocalDpi xmlns:a14="http://schemas.microsoft.com/office/drawing/2010/main" val="0"/>
              </a:ext>
            </a:extLst>
          </a:blip>
          <a:srcRect l="24814" r="25750"/>
          <a:stretch>
            <a:fillRect/>
          </a:stretch>
        </p:blipFill>
        <p:spPr>
          <a:xfrm>
            <a:off x="6706728" y="1575706"/>
            <a:ext cx="704755" cy="1058897"/>
          </a:xfrm>
          <a:prstGeom prst="rect">
            <a:avLst/>
          </a:prstGeom>
        </p:spPr>
      </p:pic>
      <p:pic>
        <p:nvPicPr>
          <p:cNvPr id="10" name="Picture 9" descr="A person and person lying on a bed&#10;&#10;AI-generated content may be incorrect.">
            <a:extLst>
              <a:ext uri="{FF2B5EF4-FFF2-40B4-BE49-F238E27FC236}">
                <a16:creationId xmlns:a16="http://schemas.microsoft.com/office/drawing/2014/main" id="{EDAA7D08-4D85-5195-51E2-0D750D6DC805}"/>
              </a:ext>
            </a:extLst>
          </p:cNvPr>
          <p:cNvPicPr>
            <a:picLocks noChangeAspect="1"/>
          </p:cNvPicPr>
          <p:nvPr/>
        </p:nvPicPr>
        <p:blipFill>
          <a:blip r:embed="rId2">
            <a:extLst>
              <a:ext uri="{28A0092B-C50C-407E-A947-70E740481C1C}">
                <a14:useLocalDpi xmlns:a14="http://schemas.microsoft.com/office/drawing/2010/main" val="0"/>
              </a:ext>
            </a:extLst>
          </a:blip>
          <a:srcRect t="24284"/>
          <a:stretch>
            <a:fillRect/>
          </a:stretch>
        </p:blipFill>
        <p:spPr>
          <a:xfrm>
            <a:off x="4009667" y="2644750"/>
            <a:ext cx="3700740" cy="1058897"/>
          </a:xfrm>
          <a:prstGeom prst="rect">
            <a:avLst/>
          </a:prstGeom>
        </p:spPr>
      </p:pic>
      <p:pic>
        <p:nvPicPr>
          <p:cNvPr id="11" name="Picture 10" descr="A person and person lying on a bed&#10;&#10;AI-generated content may be incorrect.">
            <a:extLst>
              <a:ext uri="{FF2B5EF4-FFF2-40B4-BE49-F238E27FC236}">
                <a16:creationId xmlns:a16="http://schemas.microsoft.com/office/drawing/2014/main" id="{96F3D534-1D9D-C10E-44E6-F77CFBF4F68F}"/>
              </a:ext>
            </a:extLst>
          </p:cNvPr>
          <p:cNvPicPr>
            <a:picLocks noChangeAspect="1"/>
          </p:cNvPicPr>
          <p:nvPr/>
        </p:nvPicPr>
        <p:blipFill>
          <a:blip r:embed="rId2">
            <a:extLst>
              <a:ext uri="{28A0092B-C50C-407E-A947-70E740481C1C}">
                <a14:useLocalDpi xmlns:a14="http://schemas.microsoft.com/office/drawing/2010/main" val="0"/>
              </a:ext>
            </a:extLst>
          </a:blip>
          <a:srcRect t="24284"/>
          <a:stretch>
            <a:fillRect/>
          </a:stretch>
        </p:blipFill>
        <p:spPr>
          <a:xfrm>
            <a:off x="4009667" y="3703647"/>
            <a:ext cx="2486240" cy="1058897"/>
          </a:xfrm>
          <a:prstGeom prst="rect">
            <a:avLst/>
          </a:prstGeom>
        </p:spPr>
      </p:pic>
      <p:pic>
        <p:nvPicPr>
          <p:cNvPr id="12" name="Picture 11" descr="A person and person lying on a bed&#10;&#10;AI-generated content may be incorrect.">
            <a:extLst>
              <a:ext uri="{FF2B5EF4-FFF2-40B4-BE49-F238E27FC236}">
                <a16:creationId xmlns:a16="http://schemas.microsoft.com/office/drawing/2014/main" id="{0AAD451C-0FC6-F689-14AA-5873940ABF87}"/>
              </a:ext>
            </a:extLst>
          </p:cNvPr>
          <p:cNvPicPr>
            <a:picLocks noChangeAspect="1"/>
          </p:cNvPicPr>
          <p:nvPr/>
        </p:nvPicPr>
        <p:blipFill>
          <a:blip r:embed="rId2">
            <a:extLst>
              <a:ext uri="{28A0092B-C50C-407E-A947-70E740481C1C}">
                <a14:useLocalDpi xmlns:a14="http://schemas.microsoft.com/office/drawing/2010/main" val="0"/>
              </a:ext>
            </a:extLst>
          </a:blip>
          <a:srcRect t="24284"/>
          <a:stretch>
            <a:fillRect/>
          </a:stretch>
        </p:blipFill>
        <p:spPr>
          <a:xfrm>
            <a:off x="6584009" y="3699652"/>
            <a:ext cx="2486240" cy="1058897"/>
          </a:xfrm>
          <a:prstGeom prst="rect">
            <a:avLst/>
          </a:prstGeom>
        </p:spPr>
      </p:pic>
      <p:pic>
        <p:nvPicPr>
          <p:cNvPr id="14" name="Picture 13" descr="A blue and white alarm clock with numbers and bells&#10;&#10;AI-generated content may be incorrect.">
            <a:extLst>
              <a:ext uri="{FF2B5EF4-FFF2-40B4-BE49-F238E27FC236}">
                <a16:creationId xmlns:a16="http://schemas.microsoft.com/office/drawing/2014/main" id="{BD4939D4-F200-B531-0F91-6D8742B027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7192" y="2748490"/>
            <a:ext cx="819716" cy="819716"/>
          </a:xfrm>
          <a:prstGeom prst="rect">
            <a:avLst/>
          </a:prstGeom>
        </p:spPr>
      </p:pic>
      <p:pic>
        <p:nvPicPr>
          <p:cNvPr id="16" name="Picture 15" descr="A person with her mouth open&#10;&#10;AI-generated content may be incorrect.">
            <a:extLst>
              <a:ext uri="{FF2B5EF4-FFF2-40B4-BE49-F238E27FC236}">
                <a16:creationId xmlns:a16="http://schemas.microsoft.com/office/drawing/2014/main" id="{45045641-02C7-1865-F4BF-BAF6AAAB8DF9}"/>
              </a:ext>
            </a:extLst>
          </p:cNvPr>
          <p:cNvPicPr>
            <a:picLocks noChangeAspect="1"/>
          </p:cNvPicPr>
          <p:nvPr/>
        </p:nvPicPr>
        <p:blipFill>
          <a:blip r:embed="rId5">
            <a:extLst>
              <a:ext uri="{28A0092B-C50C-407E-A947-70E740481C1C}">
                <a14:useLocalDpi xmlns:a14="http://schemas.microsoft.com/office/drawing/2010/main" val="0"/>
              </a:ext>
            </a:extLst>
          </a:blip>
          <a:srcRect t="2259" b="22977"/>
          <a:stretch>
            <a:fillRect/>
          </a:stretch>
        </p:blipFill>
        <p:spPr>
          <a:xfrm>
            <a:off x="8916908" y="2174079"/>
            <a:ext cx="1182236" cy="1254921"/>
          </a:xfrm>
          <a:prstGeom prst="ellipse">
            <a:avLst/>
          </a:prstGeom>
          <a:ln>
            <a:noFill/>
          </a:ln>
          <a:effectLst>
            <a:softEdge rad="112500"/>
          </a:effectLst>
        </p:spPr>
      </p:pic>
      <p:pic>
        <p:nvPicPr>
          <p:cNvPr id="17" name="Picture 16" descr="A person and person lying on a bed&#10;&#10;AI-generated content may be incorrect.">
            <a:extLst>
              <a:ext uri="{FF2B5EF4-FFF2-40B4-BE49-F238E27FC236}">
                <a16:creationId xmlns:a16="http://schemas.microsoft.com/office/drawing/2014/main" id="{E0D6FCCB-A825-EB35-382B-85ED509124A3}"/>
              </a:ext>
            </a:extLst>
          </p:cNvPr>
          <p:cNvPicPr>
            <a:picLocks noChangeAspect="1"/>
          </p:cNvPicPr>
          <p:nvPr/>
        </p:nvPicPr>
        <p:blipFill>
          <a:blip r:embed="rId2">
            <a:extLst>
              <a:ext uri="{28A0092B-C50C-407E-A947-70E740481C1C}">
                <a14:useLocalDpi xmlns:a14="http://schemas.microsoft.com/office/drawing/2010/main" val="0"/>
              </a:ext>
            </a:extLst>
          </a:blip>
          <a:srcRect t="24284"/>
          <a:stretch>
            <a:fillRect/>
          </a:stretch>
        </p:blipFill>
        <p:spPr>
          <a:xfrm>
            <a:off x="4009667" y="4762544"/>
            <a:ext cx="2486240" cy="1058897"/>
          </a:xfrm>
          <a:prstGeom prst="rect">
            <a:avLst/>
          </a:prstGeom>
        </p:spPr>
      </p:pic>
      <p:pic>
        <p:nvPicPr>
          <p:cNvPr id="18" name="Picture 17" descr="A person and person lying on a bed&#10;&#10;AI-generated content may be incorrect.">
            <a:extLst>
              <a:ext uri="{FF2B5EF4-FFF2-40B4-BE49-F238E27FC236}">
                <a16:creationId xmlns:a16="http://schemas.microsoft.com/office/drawing/2014/main" id="{388C1CFB-0F2D-C2C7-A192-C9DB1ACB60E9}"/>
              </a:ext>
            </a:extLst>
          </p:cNvPr>
          <p:cNvPicPr>
            <a:picLocks noChangeAspect="1"/>
          </p:cNvPicPr>
          <p:nvPr/>
        </p:nvPicPr>
        <p:blipFill>
          <a:blip r:embed="rId2">
            <a:extLst>
              <a:ext uri="{28A0092B-C50C-407E-A947-70E740481C1C}">
                <a14:useLocalDpi xmlns:a14="http://schemas.microsoft.com/office/drawing/2010/main" val="0"/>
              </a:ext>
            </a:extLst>
          </a:blip>
          <a:srcRect t="24284"/>
          <a:stretch>
            <a:fillRect/>
          </a:stretch>
        </p:blipFill>
        <p:spPr>
          <a:xfrm>
            <a:off x="6584009" y="4762544"/>
            <a:ext cx="2486240" cy="1058897"/>
          </a:xfrm>
          <a:prstGeom prst="rect">
            <a:avLst/>
          </a:prstGeom>
        </p:spPr>
      </p:pic>
      <p:pic>
        <p:nvPicPr>
          <p:cNvPr id="19" name="Picture 18" descr="A person and person lying on a bed&#10;&#10;AI-generated content may be incorrect.">
            <a:extLst>
              <a:ext uri="{FF2B5EF4-FFF2-40B4-BE49-F238E27FC236}">
                <a16:creationId xmlns:a16="http://schemas.microsoft.com/office/drawing/2014/main" id="{A0FC4209-CACB-815F-220C-63217C9EACB9}"/>
              </a:ext>
            </a:extLst>
          </p:cNvPr>
          <p:cNvPicPr>
            <a:picLocks noChangeAspect="1"/>
          </p:cNvPicPr>
          <p:nvPr/>
        </p:nvPicPr>
        <p:blipFill>
          <a:blip r:embed="rId2">
            <a:extLst>
              <a:ext uri="{28A0092B-C50C-407E-A947-70E740481C1C}">
                <a14:useLocalDpi xmlns:a14="http://schemas.microsoft.com/office/drawing/2010/main" val="0"/>
              </a:ext>
            </a:extLst>
          </a:blip>
          <a:srcRect t="24284"/>
          <a:stretch>
            <a:fillRect/>
          </a:stretch>
        </p:blipFill>
        <p:spPr>
          <a:xfrm>
            <a:off x="9190169" y="4762544"/>
            <a:ext cx="2486240" cy="1058897"/>
          </a:xfrm>
          <a:prstGeom prst="rect">
            <a:avLst/>
          </a:prstGeom>
        </p:spPr>
      </p:pic>
      <p:sp>
        <p:nvSpPr>
          <p:cNvPr id="20" name="TextBox 19">
            <a:extLst>
              <a:ext uri="{FF2B5EF4-FFF2-40B4-BE49-F238E27FC236}">
                <a16:creationId xmlns:a16="http://schemas.microsoft.com/office/drawing/2014/main" id="{76808CF3-1A02-3A06-6EA9-AD8847606A4D}"/>
              </a:ext>
            </a:extLst>
          </p:cNvPr>
          <p:cNvSpPr txBox="1"/>
          <p:nvPr/>
        </p:nvSpPr>
        <p:spPr>
          <a:xfrm>
            <a:off x="3903542" y="6076103"/>
            <a:ext cx="7988084" cy="369332"/>
          </a:xfrm>
          <a:prstGeom prst="rect">
            <a:avLst/>
          </a:prstGeom>
          <a:noFill/>
        </p:spPr>
        <p:txBody>
          <a:bodyPr wrap="none" rtlCol="0">
            <a:spAutoFit/>
          </a:bodyPr>
          <a:lstStyle/>
          <a:p>
            <a:r>
              <a:rPr lang="de-CH" dirty="0"/>
              <a:t>Sagen sie sind besser, weil sie das Hotelzimmer nicht aufräumen müssen</a:t>
            </a:r>
          </a:p>
        </p:txBody>
      </p:sp>
    </p:spTree>
    <p:extLst>
      <p:ext uri="{BB962C8B-B14F-4D97-AF65-F5344CB8AC3E}">
        <p14:creationId xmlns:p14="http://schemas.microsoft.com/office/powerpoint/2010/main" val="127327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 calcmode="lin" valueType="num">
                                      <p:cBhvr additive="base">
                                        <p:cTn id="3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par>
                          <p:cTn id="41" fill="hold">
                            <p:stCondLst>
                              <p:cond delay="1000"/>
                            </p:stCondLst>
                            <p:childTnLst>
                              <p:par>
                                <p:cTn id="42" presetID="2" presetClass="entr" presetSubtype="4"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500" fill="hold"/>
                                        <p:tgtEl>
                                          <p:spTgt spid="12"/>
                                        </p:tgtEl>
                                        <p:attrNameLst>
                                          <p:attrName>ppt_x</p:attrName>
                                        </p:attrNameLst>
                                      </p:cBhvr>
                                      <p:tavLst>
                                        <p:tav tm="0">
                                          <p:val>
                                            <p:strVal val="#ppt_x"/>
                                          </p:val>
                                        </p:tav>
                                        <p:tav tm="100000">
                                          <p:val>
                                            <p:strVal val="#ppt_x"/>
                                          </p:val>
                                        </p:tav>
                                      </p:tavLst>
                                    </p:anim>
                                    <p:anim calcmode="lin" valueType="num">
                                      <p:cBhvr additive="base">
                                        <p:cTn id="4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par>
                                <p:cTn id="51" presetID="10"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par>
                          <p:cTn id="54" fill="hold">
                            <p:stCondLst>
                              <p:cond delay="500"/>
                            </p:stCondLst>
                            <p:childTnLst>
                              <p:par>
                                <p:cTn id="55" presetID="26" presetClass="emph" presetSubtype="0" fill="hold" nodeType="afterEffect">
                                  <p:stCondLst>
                                    <p:cond delay="0"/>
                                  </p:stCondLst>
                                  <p:childTnLst>
                                    <p:animEffect transition="out" filter="fade">
                                      <p:cBhvr>
                                        <p:cTn id="56" dur="500" tmFilter="0, 0; .2, .5; .8, .5; 1, 0"/>
                                        <p:tgtEl>
                                          <p:spTgt spid="14"/>
                                        </p:tgtEl>
                                      </p:cBhvr>
                                    </p:animEffect>
                                    <p:animScale>
                                      <p:cBhvr>
                                        <p:cTn id="57" dur="250" autoRev="1" fill="hold"/>
                                        <p:tgtEl>
                                          <p:spTgt spid="14"/>
                                        </p:tgtEl>
                                      </p:cBhvr>
                                      <p:by x="105000" y="105000"/>
                                    </p:animScale>
                                  </p:childTnLst>
                                </p:cTn>
                              </p:par>
                              <p:par>
                                <p:cTn id="58" presetID="26" presetClass="emph" presetSubtype="0" fill="hold" nodeType="withEffect">
                                  <p:stCondLst>
                                    <p:cond delay="0"/>
                                  </p:stCondLst>
                                  <p:childTnLst>
                                    <p:animEffect transition="out" filter="fade">
                                      <p:cBhvr>
                                        <p:cTn id="59" dur="500" tmFilter="0, 0; .2, .5; .8, .5; 1, 0"/>
                                        <p:tgtEl>
                                          <p:spTgt spid="16"/>
                                        </p:tgtEl>
                                      </p:cBhvr>
                                    </p:animEffect>
                                    <p:animScale>
                                      <p:cBhvr>
                                        <p:cTn id="60" dur="250" autoRev="1" fill="hold"/>
                                        <p:tgtEl>
                                          <p:spTgt spid="16"/>
                                        </p:tgtEl>
                                      </p:cBhvr>
                                      <p:by x="105000" y="105000"/>
                                    </p:animScale>
                                  </p:childTnLst>
                                </p:cTn>
                              </p:par>
                            </p:childTnLst>
                          </p:cTn>
                        </p:par>
                        <p:par>
                          <p:cTn id="61" fill="hold">
                            <p:stCondLst>
                              <p:cond delay="1000"/>
                            </p:stCondLst>
                            <p:childTnLst>
                              <p:par>
                                <p:cTn id="62" presetID="26" presetClass="emph" presetSubtype="0" fill="hold" nodeType="afterEffect">
                                  <p:stCondLst>
                                    <p:cond delay="0"/>
                                  </p:stCondLst>
                                  <p:childTnLst>
                                    <p:animEffect transition="out" filter="fade">
                                      <p:cBhvr>
                                        <p:cTn id="63" dur="500" tmFilter="0, 0; .2, .5; .8, .5; 1, 0"/>
                                        <p:tgtEl>
                                          <p:spTgt spid="14"/>
                                        </p:tgtEl>
                                      </p:cBhvr>
                                    </p:animEffect>
                                    <p:animScale>
                                      <p:cBhvr>
                                        <p:cTn id="64" dur="250" autoRev="1" fill="hold"/>
                                        <p:tgtEl>
                                          <p:spTgt spid="14"/>
                                        </p:tgtEl>
                                      </p:cBhvr>
                                      <p:by x="105000" y="105000"/>
                                    </p:animScale>
                                  </p:childTnLst>
                                </p:cTn>
                              </p:par>
                              <p:par>
                                <p:cTn id="65" presetID="26" presetClass="emph" presetSubtype="0" fill="hold" nodeType="withEffect">
                                  <p:stCondLst>
                                    <p:cond delay="0"/>
                                  </p:stCondLst>
                                  <p:childTnLst>
                                    <p:animEffect transition="out" filter="fade">
                                      <p:cBhvr>
                                        <p:cTn id="66" dur="500" tmFilter="0, 0; .2, .5; .8, .5; 1, 0"/>
                                        <p:tgtEl>
                                          <p:spTgt spid="16"/>
                                        </p:tgtEl>
                                      </p:cBhvr>
                                    </p:animEffect>
                                    <p:animScale>
                                      <p:cBhvr>
                                        <p:cTn id="67" dur="250" autoRev="1" fill="hold"/>
                                        <p:tgtEl>
                                          <p:spTgt spid="16"/>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 calcmode="lin" valueType="num">
                                      <p:cBhvr additive="base">
                                        <p:cTn id="72"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nodeType="click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additive="base">
                                        <p:cTn id="78" dur="500" fill="hold"/>
                                        <p:tgtEl>
                                          <p:spTgt spid="17"/>
                                        </p:tgtEl>
                                        <p:attrNameLst>
                                          <p:attrName>ppt_x</p:attrName>
                                        </p:attrNameLst>
                                      </p:cBhvr>
                                      <p:tavLst>
                                        <p:tav tm="0">
                                          <p:val>
                                            <p:strVal val="#ppt_x"/>
                                          </p:val>
                                        </p:tav>
                                        <p:tav tm="100000">
                                          <p:val>
                                            <p:strVal val="#ppt_x"/>
                                          </p:val>
                                        </p:tav>
                                      </p:tavLst>
                                    </p:anim>
                                    <p:anim calcmode="lin" valueType="num">
                                      <p:cBhvr additive="base">
                                        <p:cTn id="79" dur="500" fill="hold"/>
                                        <p:tgtEl>
                                          <p:spTgt spid="17"/>
                                        </p:tgtEl>
                                        <p:attrNameLst>
                                          <p:attrName>ppt_y</p:attrName>
                                        </p:attrNameLst>
                                      </p:cBhvr>
                                      <p:tavLst>
                                        <p:tav tm="0">
                                          <p:val>
                                            <p:strVal val="1+#ppt_h/2"/>
                                          </p:val>
                                        </p:tav>
                                        <p:tav tm="100000">
                                          <p:val>
                                            <p:strVal val="#ppt_y"/>
                                          </p:val>
                                        </p:tav>
                                      </p:tavLst>
                                    </p:anim>
                                  </p:childTnLst>
                                </p:cTn>
                              </p:par>
                            </p:childTnLst>
                          </p:cTn>
                        </p:par>
                        <p:par>
                          <p:cTn id="80" fill="hold">
                            <p:stCondLst>
                              <p:cond delay="500"/>
                            </p:stCondLst>
                            <p:childTnLst>
                              <p:par>
                                <p:cTn id="81" presetID="2" presetClass="entr" presetSubtype="4" fill="hold" nodeType="after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additive="base">
                                        <p:cTn id="83" dur="500" fill="hold"/>
                                        <p:tgtEl>
                                          <p:spTgt spid="18"/>
                                        </p:tgtEl>
                                        <p:attrNameLst>
                                          <p:attrName>ppt_x</p:attrName>
                                        </p:attrNameLst>
                                      </p:cBhvr>
                                      <p:tavLst>
                                        <p:tav tm="0">
                                          <p:val>
                                            <p:strVal val="#ppt_x"/>
                                          </p:val>
                                        </p:tav>
                                        <p:tav tm="100000">
                                          <p:val>
                                            <p:strVal val="#ppt_x"/>
                                          </p:val>
                                        </p:tav>
                                      </p:tavLst>
                                    </p:anim>
                                    <p:anim calcmode="lin" valueType="num">
                                      <p:cBhvr additive="base">
                                        <p:cTn id="84" dur="500" fill="hold"/>
                                        <p:tgtEl>
                                          <p:spTgt spid="18"/>
                                        </p:tgtEl>
                                        <p:attrNameLst>
                                          <p:attrName>ppt_y</p:attrName>
                                        </p:attrNameLst>
                                      </p:cBhvr>
                                      <p:tavLst>
                                        <p:tav tm="0">
                                          <p:val>
                                            <p:strVal val="1+#ppt_h/2"/>
                                          </p:val>
                                        </p:tav>
                                        <p:tav tm="100000">
                                          <p:val>
                                            <p:strVal val="#ppt_y"/>
                                          </p:val>
                                        </p:tav>
                                      </p:tavLst>
                                    </p:anim>
                                  </p:childTnLst>
                                </p:cTn>
                              </p:par>
                            </p:childTnLst>
                          </p:cTn>
                        </p:par>
                        <p:par>
                          <p:cTn id="85" fill="hold">
                            <p:stCondLst>
                              <p:cond delay="1000"/>
                            </p:stCondLst>
                            <p:childTnLst>
                              <p:par>
                                <p:cTn id="86" presetID="2" presetClass="entr" presetSubtype="4" fill="hold" nodeType="afterEffect">
                                  <p:stCondLst>
                                    <p:cond delay="0"/>
                                  </p:stCondLst>
                                  <p:childTnLst>
                                    <p:set>
                                      <p:cBhvr>
                                        <p:cTn id="87" dur="1" fill="hold">
                                          <p:stCondLst>
                                            <p:cond delay="0"/>
                                          </p:stCondLst>
                                        </p:cTn>
                                        <p:tgtEl>
                                          <p:spTgt spid="19"/>
                                        </p:tgtEl>
                                        <p:attrNameLst>
                                          <p:attrName>style.visibility</p:attrName>
                                        </p:attrNameLst>
                                      </p:cBhvr>
                                      <p:to>
                                        <p:strVal val="visible"/>
                                      </p:to>
                                    </p:set>
                                    <p:anim calcmode="lin" valueType="num">
                                      <p:cBhvr additive="base">
                                        <p:cTn id="88" dur="500" fill="hold"/>
                                        <p:tgtEl>
                                          <p:spTgt spid="19"/>
                                        </p:tgtEl>
                                        <p:attrNameLst>
                                          <p:attrName>ppt_x</p:attrName>
                                        </p:attrNameLst>
                                      </p:cBhvr>
                                      <p:tavLst>
                                        <p:tav tm="0">
                                          <p:val>
                                            <p:strVal val="#ppt_x"/>
                                          </p:val>
                                        </p:tav>
                                        <p:tav tm="100000">
                                          <p:val>
                                            <p:strVal val="#ppt_x"/>
                                          </p:val>
                                        </p:tav>
                                      </p:tavLst>
                                    </p:anim>
                                    <p:anim calcmode="lin" valueType="num">
                                      <p:cBhvr additive="base">
                                        <p:cTn id="8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nodeType="clickEffect">
                                  <p:stCondLst>
                                    <p:cond delay="0"/>
                                  </p:stCondLst>
                                  <p:childTnLst>
                                    <p:set>
                                      <p:cBhvr>
                                        <p:cTn id="93" dur="1" fill="hold">
                                          <p:stCondLst>
                                            <p:cond delay="0"/>
                                          </p:stCondLst>
                                        </p:cTn>
                                        <p:tgtEl>
                                          <p:spTgt spid="3">
                                            <p:txEl>
                                              <p:pRg st="10" end="10"/>
                                            </p:txEl>
                                          </p:spTgt>
                                        </p:tgtEl>
                                        <p:attrNameLst>
                                          <p:attrName>style.visibility</p:attrName>
                                        </p:attrNameLst>
                                      </p:cBhvr>
                                      <p:to>
                                        <p:strVal val="visible"/>
                                      </p:to>
                                    </p:set>
                                    <p:anim calcmode="lin" valueType="num">
                                      <p:cBhvr additive="base">
                                        <p:cTn id="94"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 calcmode="lin" valueType="num">
                                      <p:cBhvr additive="base">
                                        <p:cTn id="100" dur="500" fill="hold"/>
                                        <p:tgtEl>
                                          <p:spTgt spid="20"/>
                                        </p:tgtEl>
                                        <p:attrNameLst>
                                          <p:attrName>ppt_x</p:attrName>
                                        </p:attrNameLst>
                                      </p:cBhvr>
                                      <p:tavLst>
                                        <p:tav tm="0">
                                          <p:val>
                                            <p:strVal val="#ppt_x"/>
                                          </p:val>
                                        </p:tav>
                                        <p:tav tm="100000">
                                          <p:val>
                                            <p:strVal val="#ppt_x"/>
                                          </p:val>
                                        </p:tav>
                                      </p:tavLst>
                                    </p:anim>
                                    <p:anim calcmode="lin" valueType="num">
                                      <p:cBhvr additive="base">
                                        <p:cTn id="10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8" fill="hold" grpId="0" nodeType="clickEffect">
                                  <p:stCondLst>
                                    <p:cond delay="0"/>
                                  </p:stCondLst>
                                  <p:childTnLst>
                                    <p:set>
                                      <p:cBhvr>
                                        <p:cTn id="105" dur="1" fill="hold">
                                          <p:stCondLst>
                                            <p:cond delay="0"/>
                                          </p:stCondLst>
                                        </p:cTn>
                                        <p:tgtEl>
                                          <p:spTgt spid="5"/>
                                        </p:tgtEl>
                                        <p:attrNameLst>
                                          <p:attrName>style.visibility</p:attrName>
                                        </p:attrNameLst>
                                      </p:cBhvr>
                                      <p:to>
                                        <p:strVal val="visible"/>
                                      </p:to>
                                    </p:set>
                                    <p:anim calcmode="lin" valueType="num">
                                      <p:cBhvr additive="base">
                                        <p:cTn id="106" dur="500" fill="hold"/>
                                        <p:tgtEl>
                                          <p:spTgt spid="5"/>
                                        </p:tgtEl>
                                        <p:attrNameLst>
                                          <p:attrName>ppt_x</p:attrName>
                                        </p:attrNameLst>
                                      </p:cBhvr>
                                      <p:tavLst>
                                        <p:tav tm="0">
                                          <p:val>
                                            <p:strVal val="0-#ppt_w/2"/>
                                          </p:val>
                                        </p:tav>
                                        <p:tav tm="100000">
                                          <p:val>
                                            <p:strVal val="#ppt_x"/>
                                          </p:val>
                                        </p:tav>
                                      </p:tavLst>
                                    </p:anim>
                                    <p:anim calcmode="lin" valueType="num">
                                      <p:cBhvr additive="base">
                                        <p:cTn id="10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6E9BF-D837-2AB0-BF9A-F6668CCCCA7E}"/>
              </a:ext>
            </a:extLst>
          </p:cNvPr>
          <p:cNvSpPr>
            <a:spLocks noGrp="1"/>
          </p:cNvSpPr>
          <p:nvPr>
            <p:ph idx="1"/>
          </p:nvPr>
        </p:nvSpPr>
        <p:spPr>
          <a:xfrm>
            <a:off x="6268996" y="1085353"/>
            <a:ext cx="5610830" cy="5580918"/>
          </a:xfrm>
        </p:spPr>
        <p:txBody>
          <a:bodyPr vert="horz" lIns="91440" tIns="45720" rIns="91440" bIns="45720" rtlCol="0">
            <a:noAutofit/>
          </a:bodyPr>
          <a:lstStyle/>
          <a:p>
            <a:r>
              <a:rPr lang="de-CH" sz="1600" dirty="0">
                <a:latin typeface="Arial" panose="020B0604020202020204" pitchFamily="34" charset="0"/>
                <a:cs typeface="Arial" panose="020B0604020202020204" pitchFamily="34" charset="0"/>
              </a:rPr>
              <a:t>Rentenskala 44 </a:t>
            </a:r>
            <a:r>
              <a:rPr lang="de-CH" sz="1600" u="sng" dirty="0">
                <a:latin typeface="Arial" panose="020B0604020202020204" pitchFamily="34" charset="0"/>
                <a:cs typeface="Arial" panose="020B0604020202020204" pitchFamily="34" charset="0"/>
                <a:hlinkClick r:id="rId2"/>
              </a:rPr>
              <a:t>https://www.ahv-iv.ch/de/Formulare/Diverse-Listen/Rentenskala-44</a:t>
            </a:r>
            <a:endParaRPr lang="de-CH" sz="1600" dirty="0">
              <a:latin typeface="Arial" panose="020B0604020202020204" pitchFamily="34" charset="0"/>
              <a:cs typeface="Arial" panose="020B0604020202020204" pitchFamily="34" charset="0"/>
            </a:endParaRPr>
          </a:p>
          <a:p>
            <a:r>
              <a:rPr lang="de-CH" sz="1600" dirty="0">
                <a:latin typeface="Arial" panose="020B0604020202020204" pitchFamily="34" charset="0"/>
                <a:cs typeface="Arial" panose="020B0604020202020204" pitchFamily="34" charset="0"/>
              </a:rPr>
              <a:t>Lohnniveau-Index </a:t>
            </a:r>
            <a:r>
              <a:rPr lang="de-CH" sz="1600" u="sng" dirty="0">
                <a:latin typeface="Arial" panose="020B0604020202020204" pitchFamily="34" charset="0"/>
                <a:cs typeface="Arial" panose="020B0604020202020204" pitchFamily="34" charset="0"/>
                <a:hlinkClick r:id="rId3"/>
              </a:rPr>
              <a:t>https://www.bfs.admin.ch/bfs/de/home/statistiken/arbeit-erwerb/loehne-erwerbseinkommen-arbeitskosten/lohnindex.assetdetail.35151838.html</a:t>
            </a:r>
            <a:endParaRPr lang="de-CH" sz="1600" dirty="0">
              <a:latin typeface="Arial" panose="020B0604020202020204" pitchFamily="34" charset="0"/>
              <a:cs typeface="Arial" panose="020B0604020202020204" pitchFamily="34" charset="0"/>
            </a:endParaRPr>
          </a:p>
          <a:p>
            <a:r>
              <a:rPr lang="de-CH" sz="1600" dirty="0">
                <a:latin typeface="Arial" panose="020B0604020202020204" pitchFamily="34" charset="0"/>
                <a:cs typeface="Arial" panose="020B0604020202020204" pitchFamily="34" charset="0"/>
              </a:rPr>
              <a:t>Demographie D </a:t>
            </a:r>
            <a:r>
              <a:rPr lang="de-CH" sz="1600" u="sng" dirty="0">
                <a:latin typeface="Arial" panose="020B0604020202020204" pitchFamily="34" charset="0"/>
                <a:cs typeface="Arial" panose="020B0604020202020204" pitchFamily="34" charset="0"/>
                <a:hlinkClick r:id="rId4"/>
              </a:rPr>
              <a:t>https://www.demografie-portal.de/DE/Fakten/bevoelkerung-altersstruktur.html</a:t>
            </a:r>
            <a:endParaRPr lang="de-CH" sz="1600" dirty="0">
              <a:latin typeface="Arial" panose="020B0604020202020204" pitchFamily="34" charset="0"/>
              <a:cs typeface="Arial" panose="020B0604020202020204" pitchFamily="34" charset="0"/>
            </a:endParaRPr>
          </a:p>
          <a:p>
            <a:r>
              <a:rPr lang="de-CH" sz="1600" dirty="0">
                <a:latin typeface="Arial" panose="020B0604020202020204" pitchFamily="34" charset="0"/>
                <a:cs typeface="Arial" panose="020B0604020202020204" pitchFamily="34" charset="0"/>
              </a:rPr>
              <a:t>Demographie CH </a:t>
            </a:r>
            <a:r>
              <a:rPr lang="de-CH" sz="1600" u="sng" dirty="0">
                <a:latin typeface="Arial" panose="020B0604020202020204" pitchFamily="34" charset="0"/>
                <a:cs typeface="Arial" panose="020B0604020202020204" pitchFamily="34" charset="0"/>
                <a:hlinkClick r:id="rId5"/>
              </a:rPr>
              <a:t>https://www.bfs.admin.ch/bfs/rm/home.assetdetail.32186576.html</a:t>
            </a:r>
            <a:r>
              <a:rPr lang="de-CH" sz="1600" dirty="0">
                <a:latin typeface="Arial" panose="020B0604020202020204" pitchFamily="34" charset="0"/>
                <a:cs typeface="Arial" panose="020B0604020202020204" pitchFamily="34" charset="0"/>
              </a:rPr>
              <a:t> </a:t>
            </a:r>
          </a:p>
          <a:p>
            <a:r>
              <a:rPr lang="de-CH" sz="1600" dirty="0">
                <a:latin typeface="Arial" panose="020B0604020202020204" pitchFamily="34" charset="0"/>
                <a:cs typeface="Arial" panose="020B0604020202020204" pitchFamily="34" charset="0"/>
              </a:rPr>
              <a:t>NZZ – Die AHV Abrechnung </a:t>
            </a:r>
            <a:r>
              <a:rPr lang="de-CH" sz="1600" dirty="0">
                <a:latin typeface="Arial" panose="020B0604020202020204" pitchFamily="34" charset="0"/>
                <a:cs typeface="Arial" panose="020B0604020202020204" pitchFamily="34" charset="0"/>
                <a:hlinkClick r:id="rId6"/>
              </a:rPr>
              <a:t>https://www.nzz.ch/schweiz/die-ahv-abrechnung-wenn-es-nach-mitte-und-sp-geht-droht-den-erwerbstaetigen-eine-zusaetzliche-belastung-von-1350-franken-im-jahr-ld.1887505</a:t>
            </a:r>
            <a:r>
              <a:rPr lang="de-CH" sz="1600" dirty="0">
                <a:latin typeface="Arial" panose="020B0604020202020204" pitchFamily="34" charset="0"/>
                <a:cs typeface="Arial" panose="020B0604020202020204" pitchFamily="34" charset="0"/>
              </a:rPr>
              <a:t> </a:t>
            </a:r>
          </a:p>
          <a:p>
            <a:pPr marL="0" indent="0">
              <a:buNone/>
            </a:pPr>
            <a:endParaRPr lang="en-US" b="1"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B9AF8EB7-FD62-6B27-EEDE-15E09085759A}"/>
              </a:ext>
            </a:extLst>
          </p:cNvPr>
          <p:cNvSpPr>
            <a:spLocks noGrp="1"/>
          </p:cNvSpPr>
          <p:nvPr>
            <p:ph type="body" sz="half" idx="2"/>
          </p:nvPr>
        </p:nvSpPr>
        <p:spPr>
          <a:xfrm>
            <a:off x="520810" y="1085353"/>
            <a:ext cx="5402195" cy="5521924"/>
          </a:xfrm>
        </p:spPr>
        <p:txBody>
          <a:bodyPr>
            <a:noAutofit/>
          </a:bodyPr>
          <a:lstStyle/>
          <a:p>
            <a:r>
              <a:rPr lang="en-US" b="1" dirty="0">
                <a:latin typeface="Arial" panose="020B0604020202020204" pitchFamily="34" charset="0"/>
                <a:cs typeface="Arial" panose="020B0604020202020204" pitchFamily="34" charset="0"/>
              </a:rPr>
              <a:t>Thema </a:t>
            </a:r>
            <a:r>
              <a:rPr lang="en-US" b="1" dirty="0" err="1">
                <a:latin typeface="Arial" panose="020B0604020202020204" pitchFamily="34" charset="0"/>
                <a:cs typeface="Arial" panose="020B0604020202020204" pitchFamily="34" charset="0"/>
              </a:rPr>
              <a:t>Desinformation</a:t>
            </a:r>
            <a:endParaRPr lang="en-US" b="1"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NZZ </a:t>
            </a:r>
            <a:r>
              <a:rPr lang="en-US" sz="1600" dirty="0">
                <a:latin typeface="Arial" panose="020B0604020202020204" pitchFamily="34" charset="0"/>
                <a:cs typeface="Arial" panose="020B0604020202020204" pitchFamily="34" charset="0"/>
                <a:hlinkClick r:id="rId7"/>
              </a:rPr>
              <a:t>https://www.nzz.ch/technologie/mehr-russische-desinformation-in-der-schweiz-russia-today-in-der-datenanalyse-ld.1853750</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Wikipedia – Troll (</a:t>
            </a:r>
            <a:r>
              <a:rPr lang="en-US" sz="1600" dirty="0" err="1">
                <a:latin typeface="Arial" panose="020B0604020202020204" pitchFamily="34" charset="0"/>
                <a:cs typeface="Arial" panose="020B0604020202020204" pitchFamily="34" charset="0"/>
              </a:rPr>
              <a:t>Netzkultur</a:t>
            </a:r>
            <a:r>
              <a:rPr lang="en-US" sz="1600" dirty="0">
                <a:latin typeface="Arial" panose="020B0604020202020204" pitchFamily="34" charset="0"/>
                <a:cs typeface="Arial" panose="020B0604020202020204" pitchFamily="34" charset="0"/>
              </a:rPr>
              <a:t>) -  </a:t>
            </a:r>
            <a:r>
              <a:rPr lang="en-US" sz="1600" dirty="0">
                <a:latin typeface="Arial" panose="020B0604020202020204" pitchFamily="34" charset="0"/>
                <a:cs typeface="Arial" panose="020B0604020202020204" pitchFamily="34" charset="0"/>
                <a:hlinkClick r:id="rId8"/>
              </a:rPr>
              <a:t>https://de.wikipedia.org/wiki/Troll_(Netzkultur)</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Wikipedia – Troll-</a:t>
            </a:r>
            <a:r>
              <a:rPr lang="en-US" sz="1600" dirty="0" err="1">
                <a:latin typeface="Arial" panose="020B0604020202020204" pitchFamily="34" charset="0"/>
                <a:cs typeface="Arial" panose="020B0604020202020204" pitchFamily="34" charset="0"/>
              </a:rPr>
              <a:t>Armee</a:t>
            </a:r>
            <a:r>
              <a:rPr lang="en-US" sz="1600" dirty="0">
                <a:latin typeface="Arial" panose="020B0604020202020204" pitchFamily="34" charset="0"/>
                <a:cs typeface="Arial" panose="020B0604020202020204" pitchFamily="34" charset="0"/>
              </a:rPr>
              <a:t> - </a:t>
            </a:r>
            <a:r>
              <a:rPr lang="en-US" sz="1600" dirty="0">
                <a:latin typeface="Arial" panose="020B0604020202020204" pitchFamily="34" charset="0"/>
                <a:cs typeface="Arial" panose="020B0604020202020204" pitchFamily="34" charset="0"/>
                <a:hlinkClick r:id="rId9"/>
              </a:rPr>
              <a:t>https://de.wikipedia.org/wiki/Troll-Armee</a:t>
            </a:r>
            <a:r>
              <a:rPr lang="en-US" sz="1600" dirty="0">
                <a:latin typeface="Arial" panose="020B0604020202020204" pitchFamily="34" charset="0"/>
                <a:cs typeface="Arial" panose="020B0604020202020204" pitchFamily="34" charset="0"/>
              </a:rPr>
              <a:t> </a:t>
            </a:r>
          </a:p>
          <a:p>
            <a:endParaRPr lang="en-US" sz="160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Thema AHV</a:t>
            </a:r>
          </a:p>
          <a:p>
            <a:r>
              <a:rPr lang="de-CH" sz="1600" dirty="0" err="1">
                <a:latin typeface="Arial" panose="020B0604020202020204" pitchFamily="34" charset="0"/>
                <a:cs typeface="Arial" panose="020B0604020202020204" pitchFamily="34" charset="0"/>
              </a:rPr>
              <a:t>Eichhörnli</a:t>
            </a:r>
            <a:r>
              <a:rPr lang="de-CH" sz="1600" dirty="0">
                <a:latin typeface="Arial" panose="020B0604020202020204" pitchFamily="34" charset="0"/>
                <a:cs typeface="Arial" panose="020B0604020202020204" pitchFamily="34" charset="0"/>
              </a:rPr>
              <a:t>-Prinzip-Heft – STT Schoch Treuhand Team AG – Vortrag bei Siemens</a:t>
            </a:r>
          </a:p>
          <a:p>
            <a:r>
              <a:rPr lang="de-CH" sz="1600" dirty="0">
                <a:latin typeface="Arial" panose="020B0604020202020204" pitchFamily="34" charset="0"/>
                <a:cs typeface="Arial" panose="020B0604020202020204" pitchFamily="34" charset="0"/>
              </a:rPr>
              <a:t>Aufwertungsfaktoren </a:t>
            </a:r>
            <a:r>
              <a:rPr lang="de-CH" sz="1600" u="sng" dirty="0">
                <a:latin typeface="Arial" panose="020B0604020202020204" pitchFamily="34" charset="0"/>
                <a:cs typeface="Arial" panose="020B0604020202020204" pitchFamily="34" charset="0"/>
                <a:hlinkClick r:id="rId10"/>
              </a:rPr>
              <a:t>https://www.ahv-iv.ch/de/Formulare/Diverse-Listen/Aufwertungsfaktoren</a:t>
            </a:r>
            <a:r>
              <a:rPr lang="de-CH" sz="1600" dirty="0">
                <a:latin typeface="Arial" panose="020B0604020202020204" pitchFamily="34" charset="0"/>
                <a:cs typeface="Arial" panose="020B0604020202020204" pitchFamily="34" charset="0"/>
              </a:rPr>
              <a:t> </a:t>
            </a:r>
          </a:p>
          <a:p>
            <a:endParaRPr lang="de-CH" sz="1600"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63A07C75-C2E7-5DB7-A9E5-1F719A89FCC7}"/>
              </a:ext>
            </a:extLst>
          </p:cNvPr>
          <p:cNvSpPr>
            <a:spLocks noGrp="1"/>
          </p:cNvSpPr>
          <p:nvPr>
            <p:ph type="title"/>
          </p:nvPr>
        </p:nvSpPr>
        <p:spPr/>
        <p:txBody>
          <a:bodyPr/>
          <a:lstStyle/>
          <a:p>
            <a:r>
              <a:rPr lang="en-US" dirty="0" err="1"/>
              <a:t>Quellen</a:t>
            </a:r>
            <a:endParaRPr lang="de-CH" dirty="0"/>
          </a:p>
        </p:txBody>
      </p:sp>
      <p:sp>
        <p:nvSpPr>
          <p:cNvPr id="5" name="Slide Number Placeholder 4">
            <a:extLst>
              <a:ext uri="{FF2B5EF4-FFF2-40B4-BE49-F238E27FC236}">
                <a16:creationId xmlns:a16="http://schemas.microsoft.com/office/drawing/2014/main" id="{FFA7746D-3E8A-9541-71FC-C707331C6248}"/>
              </a:ext>
            </a:extLst>
          </p:cNvPr>
          <p:cNvSpPr>
            <a:spLocks noGrp="1"/>
          </p:cNvSpPr>
          <p:nvPr>
            <p:ph type="sldNum" sz="quarter" idx="12"/>
          </p:nvPr>
        </p:nvSpPr>
        <p:spPr/>
        <p:txBody>
          <a:bodyPr/>
          <a:lstStyle/>
          <a:p>
            <a:fld id="{5A33CB2A-1702-4C1D-9CC4-8D472D39F19E}" type="slidenum">
              <a:rPr lang="en-US" smtClean="0"/>
              <a:t>56</a:t>
            </a:fld>
            <a:endParaRPr lang="en-US"/>
          </a:p>
        </p:txBody>
      </p:sp>
    </p:spTree>
    <p:extLst>
      <p:ext uri="{BB962C8B-B14F-4D97-AF65-F5344CB8AC3E}">
        <p14:creationId xmlns:p14="http://schemas.microsoft.com/office/powerpoint/2010/main" val="29257236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86E9BF-D837-2AB0-BF9A-F6668CCCCA7E}"/>
              </a:ext>
            </a:extLst>
          </p:cNvPr>
          <p:cNvSpPr>
            <a:spLocks noGrp="1"/>
          </p:cNvSpPr>
          <p:nvPr>
            <p:ph idx="1"/>
          </p:nvPr>
        </p:nvSpPr>
        <p:spPr>
          <a:xfrm>
            <a:off x="6268996" y="1085353"/>
            <a:ext cx="5415445" cy="5228636"/>
          </a:xfrm>
        </p:spPr>
        <p:txBody>
          <a:bodyPr vert="horz" lIns="91440" tIns="45720" rIns="91440" bIns="45720" rtlCol="0">
            <a:noAutofit/>
          </a:bodyPr>
          <a:lstStyle/>
          <a:p>
            <a:r>
              <a:rPr lang="en-US" b="1" dirty="0">
                <a:latin typeface="Arial" panose="020B0604020202020204" pitchFamily="34" charset="0"/>
                <a:cs typeface="Arial" panose="020B0604020202020204" pitchFamily="34" charset="0"/>
              </a:rPr>
              <a:t>Thema Gesundheit </a:t>
            </a:r>
            <a:r>
              <a:rPr lang="en-US" b="1" dirty="0" err="1">
                <a:latin typeface="Arial" panose="020B0604020202020204" pitchFamily="34" charset="0"/>
                <a:cs typeface="Arial" panose="020B0604020202020204" pitchFamily="34" charset="0"/>
              </a:rPr>
              <a:t>beginnt</a:t>
            </a:r>
            <a:r>
              <a:rPr lang="en-US" b="1" dirty="0">
                <a:latin typeface="Arial" panose="020B0604020202020204" pitchFamily="34" charset="0"/>
                <a:cs typeface="Arial" panose="020B0604020202020204" pitchFamily="34" charset="0"/>
              </a:rPr>
              <a:t> in der </a:t>
            </a:r>
            <a:r>
              <a:rPr lang="en-US" b="1" dirty="0" err="1">
                <a:latin typeface="Arial" panose="020B0604020202020204" pitchFamily="34" charset="0"/>
                <a:cs typeface="Arial" panose="020B0604020202020204" pitchFamily="34" charset="0"/>
              </a:rPr>
              <a:t>Küche</a:t>
            </a:r>
            <a:endParaRPr lang="en-US" b="1" dirty="0">
              <a:latin typeface="Arial" panose="020B0604020202020204" pitchFamily="34" charset="0"/>
              <a:cs typeface="Arial" panose="020B0604020202020204" pitchFamily="34" charset="0"/>
            </a:endParaRPr>
          </a:p>
          <a:p>
            <a:r>
              <a:rPr lang="en-US" sz="1600" dirty="0" err="1">
                <a:latin typeface="Arial" panose="020B0604020202020204" pitchFamily="34" charset="0"/>
                <a:cs typeface="Arial" panose="020B0604020202020204" pitchFamily="34" charset="0"/>
              </a:rPr>
              <a:t>Folien</a:t>
            </a:r>
            <a:r>
              <a:rPr lang="en-US" sz="1600" dirty="0">
                <a:latin typeface="Arial" panose="020B0604020202020204" pitchFamily="34" charset="0"/>
                <a:cs typeface="Arial" panose="020B0604020202020204" pitchFamily="34" charset="0"/>
              </a:rPr>
              <a:t> von Mabel</a:t>
            </a:r>
          </a:p>
          <a:p>
            <a:r>
              <a:rPr lang="de-CH" b="1" dirty="0">
                <a:latin typeface="Arial" panose="020B0604020202020204" pitchFamily="34" charset="0"/>
                <a:cs typeface="Arial" panose="020B0604020202020204" pitchFamily="34" charset="0"/>
              </a:rPr>
              <a:t>Thema Kurioses</a:t>
            </a:r>
          </a:p>
          <a:p>
            <a:pPr>
              <a:lnSpc>
                <a:spcPct val="115000"/>
              </a:lnSpc>
              <a:spcAft>
                <a:spcPts val="300"/>
              </a:spcAft>
            </a:pPr>
            <a:r>
              <a:rPr lang="de-CH" sz="1600" kern="100" dirty="0">
                <a:latin typeface="Arial" panose="020B0604020202020204" pitchFamily="34" charset="0"/>
                <a:ea typeface="Aptos" panose="020B0004020202020204" pitchFamily="34" charset="0"/>
                <a:cs typeface="Arial" panose="020B0604020202020204" pitchFamily="34" charset="0"/>
              </a:rPr>
              <a:t>Fakt ab! Eine Woche Wissenschaft – Podcast </a:t>
            </a:r>
            <a:r>
              <a:rPr lang="de-CH" sz="1600" kern="100" dirty="0">
                <a:latin typeface="Arial" panose="020B0604020202020204" pitchFamily="34" charset="0"/>
                <a:ea typeface="Aptos" panose="020B0004020202020204" pitchFamily="34" charset="0"/>
                <a:cs typeface="Arial" panose="020B0604020202020204" pitchFamily="34" charset="0"/>
                <a:hlinkClick r:id="rId2"/>
              </a:rPr>
              <a:t>https://www.swr.de/swrkultur/wissen/podcast-fakt-ab-eine-woche-wissenschaft-100.html</a:t>
            </a:r>
            <a:r>
              <a:rPr lang="de-CH" sz="1600" kern="100" dirty="0">
                <a:latin typeface="Arial" panose="020B0604020202020204" pitchFamily="34" charset="0"/>
                <a:ea typeface="Aptos" panose="020B0004020202020204" pitchFamily="34" charset="0"/>
                <a:cs typeface="Arial" panose="020B0604020202020204" pitchFamily="34" charset="0"/>
              </a:rPr>
              <a:t> </a:t>
            </a:r>
          </a:p>
          <a:p>
            <a:pPr>
              <a:lnSpc>
                <a:spcPct val="115000"/>
              </a:lnSpc>
              <a:spcAft>
                <a:spcPts val="300"/>
              </a:spcAft>
            </a:pPr>
            <a:r>
              <a:rPr lang="de-CH" sz="1600" kern="100" dirty="0">
                <a:latin typeface="Arial" panose="020B0604020202020204" pitchFamily="34" charset="0"/>
                <a:ea typeface="Aptos" panose="020B0004020202020204" pitchFamily="34" charset="0"/>
                <a:cs typeface="Arial" panose="020B0604020202020204" pitchFamily="34" charset="0"/>
              </a:rPr>
              <a:t>BR24 – Habicht an der Ampel</a:t>
            </a:r>
            <a:br>
              <a:rPr lang="de-CH" sz="1600" kern="100" dirty="0">
                <a:latin typeface="Arial" panose="020B0604020202020204" pitchFamily="34" charset="0"/>
                <a:ea typeface="Aptos" panose="020B0004020202020204" pitchFamily="34" charset="0"/>
                <a:cs typeface="Arial" panose="020B0604020202020204" pitchFamily="34" charset="0"/>
              </a:rPr>
            </a:br>
            <a:r>
              <a:rPr lang="de-CH" sz="1600" kern="100" dirty="0">
                <a:latin typeface="Arial" panose="020B0604020202020204" pitchFamily="34" charset="0"/>
                <a:ea typeface="Aptos" panose="020B0004020202020204" pitchFamily="34" charset="0"/>
                <a:cs typeface="Arial" panose="020B0604020202020204" pitchFamily="34" charset="0"/>
                <a:hlinkClick r:id="rId3"/>
              </a:rPr>
              <a:t>https://overcast.fm/+AALOWFdeRPc</a:t>
            </a:r>
            <a:r>
              <a:rPr lang="de-CH" sz="1600" kern="100" dirty="0">
                <a:latin typeface="Arial" panose="020B0604020202020204" pitchFamily="34" charset="0"/>
                <a:ea typeface="Aptos" panose="020B0004020202020204" pitchFamily="34" charset="0"/>
                <a:cs typeface="Arial" panose="020B0604020202020204" pitchFamily="34" charset="0"/>
              </a:rPr>
              <a:t> </a:t>
            </a:r>
          </a:p>
          <a:p>
            <a:pPr>
              <a:lnSpc>
                <a:spcPct val="115000"/>
              </a:lnSpc>
              <a:spcAft>
                <a:spcPts val="300"/>
              </a:spcAft>
            </a:pPr>
            <a:r>
              <a:rPr lang="de-CH" sz="1600" kern="100" dirty="0">
                <a:latin typeface="Arial" panose="020B0604020202020204" pitchFamily="34" charset="0"/>
                <a:ea typeface="Aptos" panose="020B0004020202020204" pitchFamily="34" charset="0"/>
                <a:cs typeface="Arial" panose="020B0604020202020204" pitchFamily="34" charset="0"/>
              </a:rPr>
              <a:t>BZ Berlin – Hotel-Gäste haben öfter und länger Sex –   </a:t>
            </a:r>
            <a:r>
              <a:rPr lang="de-CH" sz="1600" kern="100" dirty="0">
                <a:latin typeface="Arial" panose="020B0604020202020204" pitchFamily="34" charset="0"/>
                <a:ea typeface="Aptos" panose="020B0004020202020204" pitchFamily="34" charset="0"/>
                <a:cs typeface="Arial" panose="020B0604020202020204" pitchFamily="34" charset="0"/>
                <a:hlinkClick r:id="rId4"/>
              </a:rPr>
              <a:t>https://www.bz-berlin.de/archiv-artikel/hotel-gaeste-haben-oefter-und-laenger-sex</a:t>
            </a:r>
            <a:endParaRPr lang="de-CH" sz="1600" kern="100" dirty="0">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300"/>
              </a:spcAft>
            </a:pPr>
            <a:r>
              <a:rPr lang="de-CH" sz="1600" kern="100" dirty="0">
                <a:latin typeface="Arial" panose="020B0604020202020204" pitchFamily="34" charset="0"/>
                <a:cs typeface="Arial" panose="020B0604020202020204" pitchFamily="34" charset="0"/>
              </a:rPr>
              <a:t>Exorzismus: Frei denken 2025-02 S. 24</a:t>
            </a:r>
            <a:endParaRPr lang="en-US" sz="1600" dirty="0">
              <a:latin typeface="Arial" panose="020B0604020202020204" pitchFamily="34" charset="0"/>
              <a:cs typeface="Arial" panose="020B0604020202020204" pitchFamily="34" charset="0"/>
            </a:endParaRPr>
          </a:p>
          <a:p>
            <a:pPr marL="360363">
              <a:lnSpc>
                <a:spcPct val="115000"/>
              </a:lnSpc>
              <a:spcAft>
                <a:spcPts val="300"/>
              </a:spcAft>
              <a:buNone/>
            </a:pPr>
            <a:endParaRPr lang="de-CH" sz="1600" kern="100" dirty="0">
              <a:latin typeface="Aptos" panose="020B000402020202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B9AF8EB7-FD62-6B27-EEDE-15E09085759A}"/>
              </a:ext>
            </a:extLst>
          </p:cNvPr>
          <p:cNvSpPr>
            <a:spLocks noGrp="1"/>
          </p:cNvSpPr>
          <p:nvPr>
            <p:ph type="body" sz="half" idx="2"/>
          </p:nvPr>
        </p:nvSpPr>
        <p:spPr>
          <a:xfrm>
            <a:off x="520810" y="1085353"/>
            <a:ext cx="5673513" cy="5228636"/>
          </a:xfrm>
        </p:spPr>
        <p:txBody>
          <a:bodyPr>
            <a:noAutofit/>
          </a:bodyPr>
          <a:lstStyle/>
          <a:p>
            <a:pPr marL="0" indent="0">
              <a:buNone/>
            </a:pPr>
            <a:r>
              <a:rPr lang="en-US" b="1" dirty="0">
                <a:latin typeface="Arial" panose="020B0604020202020204" pitchFamily="34" charset="0"/>
                <a:cs typeface="Arial" panose="020B0604020202020204" pitchFamily="34" charset="0"/>
              </a:rPr>
              <a:t>Thema Ab 2080 </a:t>
            </a:r>
            <a:r>
              <a:rPr lang="en-US" b="1" dirty="0" err="1">
                <a:latin typeface="Arial" panose="020B0604020202020204" pitchFamily="34" charset="0"/>
                <a:cs typeface="Arial" panose="020B0604020202020204" pitchFamily="34" charset="0"/>
              </a:rPr>
              <a:t>geht’s</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abwärts</a:t>
            </a:r>
            <a:endParaRPr lang="en-US" b="1"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Wikipedia </a:t>
            </a:r>
            <a:r>
              <a:rPr lang="en-US" sz="1600" dirty="0">
                <a:latin typeface="Arial" panose="020B0604020202020204" pitchFamily="34" charset="0"/>
                <a:cs typeface="Arial" panose="020B0604020202020204" pitchFamily="34" charset="0"/>
                <a:hlinkClick r:id="rId5"/>
              </a:rPr>
              <a:t>https://de.wikipedia.org/wiki/Liste_der_gr%C3%B6%C3%9Ften_Metropolregionen_der_Welt</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hlinkClick r:id="rId6"/>
              </a:rPr>
              <a:t>https://de.wikipedia.org/wiki/Folgen_der_globalen_Erw%C3%A4rmung</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hlinkClick r:id="rId7"/>
              </a:rPr>
              <a:t>https://www.sg.ch/content/dam/sgch/kanton-stgallen/statistik/b17/B17_AB_03_Beteiligung-aktuell_Soziodemografie-Stadt.pdf</a:t>
            </a:r>
            <a:r>
              <a:rPr lang="en-US" sz="1600" dirty="0">
                <a:latin typeface="Arial" panose="020B0604020202020204" pitchFamily="34" charset="0"/>
                <a:cs typeface="Arial" panose="020B0604020202020204" pitchFamily="34" charset="0"/>
              </a:rPr>
              <a:t> </a:t>
            </a:r>
          </a:p>
          <a:p>
            <a:r>
              <a:rPr lang="en-US" b="1" dirty="0">
                <a:latin typeface="Arial" panose="020B0604020202020204" pitchFamily="34" charset="0"/>
                <a:cs typeface="Arial" panose="020B0604020202020204" pitchFamily="34" charset="0"/>
              </a:rPr>
              <a:t>Thema Ein Leben in 100cm</a:t>
            </a:r>
          </a:p>
          <a:p>
            <a:r>
              <a:rPr lang="de-CH" sz="1600" dirty="0">
                <a:latin typeface="Arial" panose="020B0604020202020204" pitchFamily="34" charset="0"/>
                <a:cs typeface="Arial" panose="020B0604020202020204" pitchFamily="34" charset="0"/>
              </a:rPr>
              <a:t>Kurs Siemens</a:t>
            </a:r>
          </a:p>
          <a:p>
            <a:r>
              <a:rPr lang="de-CH" sz="1600" dirty="0">
                <a:latin typeface="Arial" panose="020B0604020202020204" pitchFamily="34" charset="0"/>
                <a:cs typeface="Arial" panose="020B0604020202020204" pitchFamily="34" charset="0"/>
              </a:rPr>
              <a:t>Restlebenserwartung Schweiz: </a:t>
            </a:r>
            <a:r>
              <a:rPr lang="de-CH" sz="1600" u="sng" dirty="0">
                <a:latin typeface="Arial" panose="020B0604020202020204" pitchFamily="34" charset="0"/>
                <a:cs typeface="Arial" panose="020B0604020202020204" pitchFamily="34" charset="0"/>
                <a:hlinkClick r:id="rId8"/>
              </a:rPr>
              <a:t>https://www.123-pensionierung.ch/restlebenserwartung/</a:t>
            </a:r>
            <a:r>
              <a:rPr lang="de-CH" sz="1600" u="sng" dirty="0">
                <a:latin typeface="Arial" panose="020B0604020202020204" pitchFamily="34" charset="0"/>
                <a:cs typeface="Arial" panose="020B0604020202020204" pitchFamily="34" charset="0"/>
              </a:rPr>
              <a:t> </a:t>
            </a:r>
            <a:endParaRPr lang="de-CH" sz="1600"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63A07C75-C2E7-5DB7-A9E5-1F719A89FCC7}"/>
              </a:ext>
            </a:extLst>
          </p:cNvPr>
          <p:cNvSpPr>
            <a:spLocks noGrp="1"/>
          </p:cNvSpPr>
          <p:nvPr>
            <p:ph type="title"/>
          </p:nvPr>
        </p:nvSpPr>
        <p:spPr/>
        <p:txBody>
          <a:bodyPr/>
          <a:lstStyle/>
          <a:p>
            <a:r>
              <a:rPr lang="en-US" dirty="0" err="1"/>
              <a:t>Quellen</a:t>
            </a:r>
            <a:endParaRPr lang="de-CH" dirty="0"/>
          </a:p>
        </p:txBody>
      </p:sp>
      <p:sp>
        <p:nvSpPr>
          <p:cNvPr id="5" name="Slide Number Placeholder 4">
            <a:extLst>
              <a:ext uri="{FF2B5EF4-FFF2-40B4-BE49-F238E27FC236}">
                <a16:creationId xmlns:a16="http://schemas.microsoft.com/office/drawing/2014/main" id="{FFA7746D-3E8A-9541-71FC-C707331C6248}"/>
              </a:ext>
            </a:extLst>
          </p:cNvPr>
          <p:cNvSpPr>
            <a:spLocks noGrp="1"/>
          </p:cNvSpPr>
          <p:nvPr>
            <p:ph type="sldNum" sz="quarter" idx="12"/>
          </p:nvPr>
        </p:nvSpPr>
        <p:spPr/>
        <p:txBody>
          <a:bodyPr/>
          <a:lstStyle/>
          <a:p>
            <a:fld id="{5A33CB2A-1702-4C1D-9CC4-8D472D39F19E}" type="slidenum">
              <a:rPr lang="en-US" smtClean="0"/>
              <a:t>57</a:t>
            </a:fld>
            <a:endParaRPr lang="en-US"/>
          </a:p>
        </p:txBody>
      </p:sp>
    </p:spTree>
    <p:extLst>
      <p:ext uri="{BB962C8B-B14F-4D97-AF65-F5344CB8AC3E}">
        <p14:creationId xmlns:p14="http://schemas.microsoft.com/office/powerpoint/2010/main" val="2696230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A281CC-1D90-72C4-B4BC-79F026AC62A3}"/>
              </a:ext>
            </a:extLst>
          </p:cNvPr>
          <p:cNvSpPr>
            <a:spLocks noGrp="1"/>
          </p:cNvSpPr>
          <p:nvPr>
            <p:ph type="title"/>
          </p:nvPr>
        </p:nvSpPr>
        <p:spPr>
          <a:xfrm>
            <a:off x="520810" y="630993"/>
            <a:ext cx="11163632" cy="540687"/>
          </a:xfrm>
        </p:spPr>
        <p:txBody>
          <a:bodyPr/>
          <a:lstStyle/>
          <a:p>
            <a:r>
              <a:rPr lang="en-US" dirty="0" err="1"/>
              <a:t>Vorschau</a:t>
            </a:r>
            <a:r>
              <a:rPr lang="en-US" dirty="0"/>
              <a:t> Juli</a:t>
            </a:r>
            <a:endParaRPr lang="de-CH" dirty="0"/>
          </a:p>
        </p:txBody>
      </p:sp>
      <p:sp>
        <p:nvSpPr>
          <p:cNvPr id="7" name="Content Placeholder 6">
            <a:extLst>
              <a:ext uri="{FF2B5EF4-FFF2-40B4-BE49-F238E27FC236}">
                <a16:creationId xmlns:a16="http://schemas.microsoft.com/office/drawing/2014/main" id="{EA6F0137-6957-2D5F-99A2-ADB70EA19468}"/>
              </a:ext>
            </a:extLst>
          </p:cNvPr>
          <p:cNvSpPr>
            <a:spLocks noGrp="1"/>
          </p:cNvSpPr>
          <p:nvPr>
            <p:ph idx="1"/>
          </p:nvPr>
        </p:nvSpPr>
        <p:spPr>
          <a:xfrm>
            <a:off x="516097" y="1093305"/>
            <a:ext cx="8185841" cy="5220684"/>
          </a:xfrm>
        </p:spPr>
        <p:txBody>
          <a:bodyPr/>
          <a:lstStyle/>
          <a:p>
            <a:endParaRPr lang="en-US" b="1" dirty="0"/>
          </a:p>
          <a:p>
            <a:endParaRPr lang="en-US" b="1" dirty="0"/>
          </a:p>
          <a:p>
            <a:pPr>
              <a:tabLst>
                <a:tab pos="1255713" algn="l"/>
              </a:tabLst>
            </a:pPr>
            <a:r>
              <a:rPr lang="en-US" b="1" dirty="0"/>
              <a:t>Termin	</a:t>
            </a:r>
            <a:r>
              <a:rPr lang="en-US" dirty="0"/>
              <a:t>Samstag 26. Juli 2025</a:t>
            </a:r>
          </a:p>
          <a:p>
            <a:pPr>
              <a:spcBef>
                <a:spcPts val="1800"/>
              </a:spcBef>
              <a:tabLst>
                <a:tab pos="1255713" algn="l"/>
              </a:tabLst>
            </a:pPr>
            <a:r>
              <a:rPr lang="en-US" b="1" dirty="0" err="1"/>
              <a:t>Themen</a:t>
            </a:r>
            <a:r>
              <a:rPr lang="en-US" b="1" dirty="0"/>
              <a:t>* </a:t>
            </a:r>
            <a:r>
              <a:rPr lang="de-CH" dirty="0"/>
              <a:t>	KI in der Musik </a:t>
            </a:r>
            <a:br>
              <a:rPr lang="de-CH" dirty="0"/>
            </a:br>
            <a:r>
              <a:rPr lang="de-CH" dirty="0"/>
              <a:t>	</a:t>
            </a:r>
            <a:r>
              <a:rPr lang="de-CH" sz="1600" dirty="0"/>
              <a:t>Fluch oder Segen der Musikindustrie und Hörer</a:t>
            </a:r>
          </a:p>
          <a:p>
            <a:pPr>
              <a:spcBef>
                <a:spcPts val="300"/>
              </a:spcBef>
              <a:tabLst>
                <a:tab pos="1255713" algn="l"/>
              </a:tabLst>
            </a:pPr>
            <a:r>
              <a:rPr lang="de-CH" dirty="0"/>
              <a:t>	Desinformation </a:t>
            </a:r>
            <a:br>
              <a:rPr lang="de-CH" dirty="0"/>
            </a:br>
            <a:r>
              <a:rPr lang="de-CH" dirty="0"/>
              <a:t>	</a:t>
            </a:r>
            <a:r>
              <a:rPr lang="de-CH" sz="1600" dirty="0"/>
              <a:t>Teil 2: Filterblasen und Echokammern</a:t>
            </a:r>
          </a:p>
          <a:p>
            <a:pPr>
              <a:spcBef>
                <a:spcPts val="300"/>
              </a:spcBef>
              <a:tabLst>
                <a:tab pos="1255713" algn="l"/>
              </a:tabLst>
            </a:pPr>
            <a:r>
              <a:rPr lang="de-CH" dirty="0"/>
              <a:t>	Das perfekte Steak </a:t>
            </a:r>
            <a:br>
              <a:rPr lang="de-CH" dirty="0"/>
            </a:br>
            <a:r>
              <a:rPr lang="de-CH" dirty="0"/>
              <a:t>	</a:t>
            </a:r>
            <a:r>
              <a:rPr lang="de-CH" sz="1600" dirty="0"/>
              <a:t>Von Alexander Herrmann gelehrt, von Konni präsentiert</a:t>
            </a:r>
            <a:endParaRPr lang="de-CH" dirty="0"/>
          </a:p>
          <a:p>
            <a:pPr>
              <a:spcBef>
                <a:spcPts val="300"/>
              </a:spcBef>
              <a:tabLst>
                <a:tab pos="1255713" algn="l"/>
              </a:tabLst>
            </a:pPr>
            <a:r>
              <a:rPr lang="de-CH" dirty="0"/>
              <a:t>	Elektromobilität </a:t>
            </a:r>
            <a:br>
              <a:rPr lang="de-CH" dirty="0"/>
            </a:br>
            <a:r>
              <a:rPr lang="de-CH" dirty="0"/>
              <a:t>	</a:t>
            </a:r>
            <a:r>
              <a:rPr lang="de-CH" sz="1600" dirty="0"/>
              <a:t>Einführung: Mythen und aktueller Stand</a:t>
            </a:r>
          </a:p>
          <a:p>
            <a:pPr>
              <a:spcBef>
                <a:spcPts val="300"/>
              </a:spcBef>
              <a:tabLst>
                <a:tab pos="1255713" algn="l"/>
              </a:tabLst>
            </a:pPr>
            <a:r>
              <a:rPr lang="de-CH" dirty="0"/>
              <a:t>	xxx</a:t>
            </a:r>
            <a:br>
              <a:rPr lang="de-CH" dirty="0"/>
            </a:br>
            <a:r>
              <a:rPr lang="de-CH" dirty="0"/>
              <a:t>	</a:t>
            </a:r>
            <a:r>
              <a:rPr lang="de-CH" sz="1600" dirty="0"/>
              <a:t>&lt;noch offen&gt;</a:t>
            </a:r>
          </a:p>
          <a:p>
            <a:pPr>
              <a:spcBef>
                <a:spcPts val="300"/>
              </a:spcBef>
              <a:tabLst>
                <a:tab pos="1255713" algn="l"/>
              </a:tabLst>
            </a:pPr>
            <a:r>
              <a:rPr lang="de-CH" dirty="0"/>
              <a:t>	Kurioses</a:t>
            </a:r>
          </a:p>
          <a:p>
            <a:pPr>
              <a:spcBef>
                <a:spcPts val="1800"/>
              </a:spcBef>
              <a:tabLst>
                <a:tab pos="1255713" algn="l"/>
              </a:tabLst>
            </a:pPr>
            <a:r>
              <a:rPr lang="de-CH" sz="1200" dirty="0"/>
              <a:t>* Änderungen vorbehalten</a:t>
            </a:r>
          </a:p>
        </p:txBody>
      </p:sp>
      <p:sp>
        <p:nvSpPr>
          <p:cNvPr id="5" name="Slide Number Placeholder 4">
            <a:extLst>
              <a:ext uri="{FF2B5EF4-FFF2-40B4-BE49-F238E27FC236}">
                <a16:creationId xmlns:a16="http://schemas.microsoft.com/office/drawing/2014/main" id="{6BA1FD18-9E5A-844D-9F70-03F25878B483}"/>
              </a:ext>
            </a:extLst>
          </p:cNvPr>
          <p:cNvSpPr>
            <a:spLocks noGrp="1"/>
          </p:cNvSpPr>
          <p:nvPr>
            <p:ph type="sldNum" sz="quarter" idx="12"/>
          </p:nvPr>
        </p:nvSpPr>
        <p:spPr/>
        <p:txBody>
          <a:bodyPr/>
          <a:lstStyle/>
          <a:p>
            <a:fld id="{5A33CB2A-1702-4C1D-9CC4-8D472D39F19E}" type="slidenum">
              <a:rPr lang="en-US" smtClean="0"/>
              <a:t>58</a:t>
            </a:fld>
            <a:endParaRPr lang="en-US"/>
          </a:p>
        </p:txBody>
      </p:sp>
      <p:sp>
        <p:nvSpPr>
          <p:cNvPr id="2" name="Ribbon: Tilted Up 1">
            <a:extLst>
              <a:ext uri="{FF2B5EF4-FFF2-40B4-BE49-F238E27FC236}">
                <a16:creationId xmlns:a16="http://schemas.microsoft.com/office/drawing/2014/main" id="{7CEDA4E5-BAD5-A59B-C20A-5FD9A4FC80B5}"/>
              </a:ext>
            </a:extLst>
          </p:cNvPr>
          <p:cNvSpPr/>
          <p:nvPr/>
        </p:nvSpPr>
        <p:spPr>
          <a:xfrm>
            <a:off x="6919109" y="3975084"/>
            <a:ext cx="2224890" cy="605971"/>
          </a:xfrm>
          <a:prstGeom prst="ribbon2">
            <a:avLst>
              <a:gd name="adj1" fmla="val 16667"/>
              <a:gd name="adj2" fmla="val 6985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Gastvortrag</a:t>
            </a:r>
            <a:endParaRPr lang="de-CH" dirty="0">
              <a:solidFill>
                <a:sysClr val="windowText" lastClr="000000"/>
              </a:solidFill>
            </a:endParaRPr>
          </a:p>
        </p:txBody>
      </p:sp>
      <p:sp>
        <p:nvSpPr>
          <p:cNvPr id="8" name="Ribbon: Tilted Up 7">
            <a:extLst>
              <a:ext uri="{FF2B5EF4-FFF2-40B4-BE49-F238E27FC236}">
                <a16:creationId xmlns:a16="http://schemas.microsoft.com/office/drawing/2014/main" id="{460112FD-808C-F1EF-5070-3947586D2BD5}"/>
              </a:ext>
            </a:extLst>
          </p:cNvPr>
          <p:cNvSpPr/>
          <p:nvPr/>
        </p:nvSpPr>
        <p:spPr>
          <a:xfrm>
            <a:off x="6913057" y="3262505"/>
            <a:ext cx="2224890" cy="605971"/>
          </a:xfrm>
          <a:prstGeom prst="ribbon2">
            <a:avLst>
              <a:gd name="adj1" fmla="val 16667"/>
              <a:gd name="adj2" fmla="val 6985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Wunschthema</a:t>
            </a:r>
            <a:endParaRPr lang="de-CH" dirty="0">
              <a:solidFill>
                <a:sysClr val="windowText" lastClr="000000"/>
              </a:solidFill>
            </a:endParaRPr>
          </a:p>
        </p:txBody>
      </p:sp>
      <p:pic>
        <p:nvPicPr>
          <p:cNvPr id="9" name="Picture 8">
            <a:extLst>
              <a:ext uri="{FF2B5EF4-FFF2-40B4-BE49-F238E27FC236}">
                <a16:creationId xmlns:a16="http://schemas.microsoft.com/office/drawing/2014/main" id="{4DB656D6-1EE4-A8CD-8174-8D13ADB35E75}"/>
              </a:ext>
            </a:extLst>
          </p:cNvPr>
          <p:cNvPicPr>
            <a:picLocks noChangeAspect="1"/>
          </p:cNvPicPr>
          <p:nvPr/>
        </p:nvPicPr>
        <p:blipFill>
          <a:blip r:embed="rId2"/>
          <a:stretch>
            <a:fillRect/>
          </a:stretch>
        </p:blipFill>
        <p:spPr>
          <a:xfrm>
            <a:off x="4628366" y="1"/>
            <a:ext cx="7594763" cy="1600306"/>
          </a:xfrm>
          <a:prstGeom prst="rect">
            <a:avLst/>
          </a:prstGeom>
        </p:spPr>
      </p:pic>
      <p:sp>
        <p:nvSpPr>
          <p:cNvPr id="3" name="TextBox 2">
            <a:extLst>
              <a:ext uri="{FF2B5EF4-FFF2-40B4-BE49-F238E27FC236}">
                <a16:creationId xmlns:a16="http://schemas.microsoft.com/office/drawing/2014/main" id="{79BB6F40-3BDF-8A05-F499-86F83F34BAF8}"/>
              </a:ext>
            </a:extLst>
          </p:cNvPr>
          <p:cNvSpPr txBox="1"/>
          <p:nvPr/>
        </p:nvSpPr>
        <p:spPr>
          <a:xfrm>
            <a:off x="9137947" y="1741156"/>
            <a:ext cx="3033203" cy="1477328"/>
          </a:xfrm>
          <a:prstGeom prst="rect">
            <a:avLst/>
          </a:prstGeom>
          <a:noFill/>
        </p:spPr>
        <p:txBody>
          <a:bodyPr wrap="none" rtlCol="0">
            <a:spAutoFit/>
          </a:bodyPr>
          <a:lstStyle/>
          <a:p>
            <a:r>
              <a:rPr lang="de-DE" i="1" dirty="0"/>
              <a:t>Zusätzlich in der Pipeline…</a:t>
            </a:r>
          </a:p>
          <a:p>
            <a:endParaRPr lang="de-DE" i="1" dirty="0"/>
          </a:p>
          <a:p>
            <a:pPr marL="285750" indent="-285750">
              <a:buFontTx/>
              <a:buChar char="-"/>
            </a:pPr>
            <a:r>
              <a:rPr lang="de-DE" i="1" dirty="0"/>
              <a:t>Kryptowährungen</a:t>
            </a:r>
          </a:p>
          <a:p>
            <a:pPr marL="285750" indent="-285750">
              <a:buFontTx/>
              <a:buChar char="-"/>
            </a:pPr>
            <a:r>
              <a:rPr lang="de-DE" i="1" dirty="0"/>
              <a:t>Wissenschaftstheorie</a:t>
            </a:r>
          </a:p>
          <a:p>
            <a:pPr marL="285750" indent="-285750">
              <a:buFontTx/>
              <a:buChar char="-"/>
            </a:pPr>
            <a:r>
              <a:rPr lang="de-DE" i="1" dirty="0"/>
              <a:t>Astronomische Themen</a:t>
            </a:r>
            <a:endParaRPr lang="de-CH" i="1" dirty="0"/>
          </a:p>
        </p:txBody>
      </p:sp>
      <p:sp>
        <p:nvSpPr>
          <p:cNvPr id="4" name="Ribbon: Tilted Up 3">
            <a:extLst>
              <a:ext uri="{FF2B5EF4-FFF2-40B4-BE49-F238E27FC236}">
                <a16:creationId xmlns:a16="http://schemas.microsoft.com/office/drawing/2014/main" id="{543D5D5A-51EA-E39F-0AE3-974C6A877BDC}"/>
              </a:ext>
            </a:extLst>
          </p:cNvPr>
          <p:cNvSpPr/>
          <p:nvPr/>
        </p:nvSpPr>
        <p:spPr>
          <a:xfrm>
            <a:off x="6913057" y="4687663"/>
            <a:ext cx="2224890" cy="605971"/>
          </a:xfrm>
          <a:prstGeom prst="ribbon2">
            <a:avLst>
              <a:gd name="adj1" fmla="val 16667"/>
              <a:gd name="adj2" fmla="val 69858"/>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solidFill>
                  <a:sysClr val="windowText" lastClr="000000"/>
                </a:solidFill>
              </a:rPr>
              <a:t>Wunschthema</a:t>
            </a:r>
            <a:endParaRPr lang="de-CH" dirty="0">
              <a:solidFill>
                <a:sysClr val="windowText" lastClr="000000"/>
              </a:solidFill>
            </a:endParaRPr>
          </a:p>
        </p:txBody>
      </p:sp>
    </p:spTree>
    <p:extLst>
      <p:ext uri="{BB962C8B-B14F-4D97-AF65-F5344CB8AC3E}">
        <p14:creationId xmlns:p14="http://schemas.microsoft.com/office/powerpoint/2010/main" val="2334624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erson with a mustache and a mustache&#10;&#10;AI-generated content may be incorrect.">
            <a:extLst>
              <a:ext uri="{FF2B5EF4-FFF2-40B4-BE49-F238E27FC236}">
                <a16:creationId xmlns:a16="http://schemas.microsoft.com/office/drawing/2014/main" id="{AE697E4D-D460-F64D-EF6C-6C00AF60CC0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794496" y="369737"/>
            <a:ext cx="2433538" cy="3452762"/>
          </a:xfrm>
        </p:spPr>
      </p:pic>
      <p:sp>
        <p:nvSpPr>
          <p:cNvPr id="3" name="Text Placeholder 2">
            <a:extLst>
              <a:ext uri="{FF2B5EF4-FFF2-40B4-BE49-F238E27FC236}">
                <a16:creationId xmlns:a16="http://schemas.microsoft.com/office/drawing/2014/main" id="{59F6FF0C-B77A-E1AB-7A9A-E11DE1E82EEC}"/>
              </a:ext>
            </a:extLst>
          </p:cNvPr>
          <p:cNvSpPr>
            <a:spLocks noGrp="1"/>
          </p:cNvSpPr>
          <p:nvPr>
            <p:ph type="body" sz="half" idx="2"/>
          </p:nvPr>
        </p:nvSpPr>
        <p:spPr>
          <a:xfrm>
            <a:off x="5851935" y="1162370"/>
            <a:ext cx="2610578" cy="1175677"/>
          </a:xfrm>
        </p:spPr>
        <p:txBody>
          <a:bodyPr>
            <a:noAutofit/>
          </a:bodyPr>
          <a:lstStyle/>
          <a:p>
            <a:r>
              <a:rPr lang="en-US" sz="2400" dirty="0" err="1"/>
              <a:t>Einwurf</a:t>
            </a:r>
            <a:r>
              <a:rPr lang="en-US" sz="2400" dirty="0"/>
              <a:t> in die Box </a:t>
            </a:r>
            <a:r>
              <a:rPr lang="en-US" sz="2400" dirty="0" err="1"/>
              <a:t>beim</a:t>
            </a:r>
            <a:r>
              <a:rPr lang="en-US" sz="2400" dirty="0"/>
              <a:t> ‘Butler’</a:t>
            </a:r>
            <a:endParaRPr lang="de-CH" sz="2400" dirty="0"/>
          </a:p>
        </p:txBody>
      </p:sp>
      <p:sp>
        <p:nvSpPr>
          <p:cNvPr id="4" name="Title 3">
            <a:extLst>
              <a:ext uri="{FF2B5EF4-FFF2-40B4-BE49-F238E27FC236}">
                <a16:creationId xmlns:a16="http://schemas.microsoft.com/office/drawing/2014/main" id="{06D1FF6F-8585-7FD7-5B39-75C50EF5F555}"/>
              </a:ext>
            </a:extLst>
          </p:cNvPr>
          <p:cNvSpPr>
            <a:spLocks noGrp="1"/>
          </p:cNvSpPr>
          <p:nvPr>
            <p:ph type="title"/>
          </p:nvPr>
        </p:nvSpPr>
        <p:spPr/>
        <p:txBody>
          <a:bodyPr/>
          <a:lstStyle/>
          <a:p>
            <a:r>
              <a:rPr lang="en-US" dirty="0"/>
              <a:t>Bitte </a:t>
            </a:r>
            <a:r>
              <a:rPr lang="en-US" dirty="0" err="1"/>
              <a:t>gebt</a:t>
            </a:r>
            <a:r>
              <a:rPr lang="en-US" dirty="0"/>
              <a:t> </a:t>
            </a:r>
            <a:r>
              <a:rPr lang="en-US" dirty="0" err="1"/>
              <a:t>uns</a:t>
            </a:r>
            <a:r>
              <a:rPr lang="en-US" dirty="0"/>
              <a:t> Feedback</a:t>
            </a:r>
            <a:endParaRPr lang="de-CH" dirty="0"/>
          </a:p>
        </p:txBody>
      </p:sp>
      <p:sp>
        <p:nvSpPr>
          <p:cNvPr id="5" name="Slide Number Placeholder 4">
            <a:extLst>
              <a:ext uri="{FF2B5EF4-FFF2-40B4-BE49-F238E27FC236}">
                <a16:creationId xmlns:a16="http://schemas.microsoft.com/office/drawing/2014/main" id="{9C7677E3-6C99-504C-22BF-1D6788D0D74B}"/>
              </a:ext>
            </a:extLst>
          </p:cNvPr>
          <p:cNvSpPr>
            <a:spLocks noGrp="1"/>
          </p:cNvSpPr>
          <p:nvPr>
            <p:ph type="sldNum" sz="quarter" idx="12"/>
          </p:nvPr>
        </p:nvSpPr>
        <p:spPr/>
        <p:txBody>
          <a:bodyPr/>
          <a:lstStyle/>
          <a:p>
            <a:fld id="{5A33CB2A-1702-4C1D-9CC4-8D472D39F19E}" type="slidenum">
              <a:rPr lang="en-US" smtClean="0"/>
              <a:t>59</a:t>
            </a:fld>
            <a:endParaRPr lang="en-US"/>
          </a:p>
        </p:txBody>
      </p:sp>
      <p:pic>
        <p:nvPicPr>
          <p:cNvPr id="9" name="Picture 8">
            <a:extLst>
              <a:ext uri="{FF2B5EF4-FFF2-40B4-BE49-F238E27FC236}">
                <a16:creationId xmlns:a16="http://schemas.microsoft.com/office/drawing/2014/main" id="{D759A804-7067-403C-8E3E-E47A8FBCF9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221112">
            <a:off x="1173192" y="1558318"/>
            <a:ext cx="3234395" cy="4435742"/>
          </a:xfrm>
          <a:prstGeom prst="rect">
            <a:avLst/>
          </a:prstGeom>
          <a:ln>
            <a:noFill/>
          </a:ln>
          <a:effectLst>
            <a:outerShdw blurRad="292100" dist="139700" dir="2700000" algn="tl" rotWithShape="0">
              <a:srgbClr val="333333">
                <a:alpha val="65000"/>
              </a:srgbClr>
            </a:outerShdw>
          </a:effectLst>
        </p:spPr>
      </p:pic>
      <p:pic>
        <p:nvPicPr>
          <p:cNvPr id="11" name="Picture 10" descr="A close-up of a pencil&#10;&#10;AI-generated content may be incorrect.">
            <a:extLst>
              <a:ext uri="{FF2B5EF4-FFF2-40B4-BE49-F238E27FC236}">
                <a16:creationId xmlns:a16="http://schemas.microsoft.com/office/drawing/2014/main" id="{3D15DC78-6548-2989-4167-EE41B3B333D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33629" y="1162370"/>
            <a:ext cx="3175000" cy="3175000"/>
          </a:xfrm>
          <a:prstGeom prst="rect">
            <a:avLst/>
          </a:prstGeom>
        </p:spPr>
      </p:pic>
      <p:sp>
        <p:nvSpPr>
          <p:cNvPr id="12" name="Text Placeholder 2">
            <a:extLst>
              <a:ext uri="{FF2B5EF4-FFF2-40B4-BE49-F238E27FC236}">
                <a16:creationId xmlns:a16="http://schemas.microsoft.com/office/drawing/2014/main" id="{C80359D4-1BE5-DE88-2079-9DA04D219AC5}"/>
              </a:ext>
            </a:extLst>
          </p:cNvPr>
          <p:cNvSpPr txBox="1">
            <a:spLocks/>
          </p:cNvSpPr>
          <p:nvPr/>
        </p:nvSpPr>
        <p:spPr>
          <a:xfrm>
            <a:off x="6855278" y="4102860"/>
            <a:ext cx="4311973" cy="986726"/>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120000"/>
              </a:lnSpc>
              <a:spcBef>
                <a:spcPts val="500"/>
              </a:spcBef>
              <a:buFont typeface="Neue Haas Grotesk Text Pro" panose="020B05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12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120000"/>
              </a:lnSpc>
              <a:spcBef>
                <a:spcPts val="500"/>
              </a:spcBef>
              <a:buFont typeface="Neue Haas Grotesk Text Pro" panose="020B05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12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r>
              <a:rPr lang="en-US" sz="2400" dirty="0"/>
              <a:t>Auch die  </a:t>
            </a:r>
            <a:r>
              <a:rPr lang="en-US" sz="2400" dirty="0" err="1"/>
              <a:t>Namensschilder</a:t>
            </a:r>
            <a:r>
              <a:rPr lang="en-US" sz="2400" dirty="0"/>
              <a:t> bitte in die Box </a:t>
            </a:r>
            <a:r>
              <a:rPr lang="en-US" sz="2400" dirty="0" err="1"/>
              <a:t>zurücklegen</a:t>
            </a:r>
            <a:r>
              <a:rPr lang="en-US" sz="2400" dirty="0"/>
              <a:t>!</a:t>
            </a:r>
            <a:endParaRPr lang="de-CH" sz="2400" dirty="0"/>
          </a:p>
        </p:txBody>
      </p:sp>
      <p:pic>
        <p:nvPicPr>
          <p:cNvPr id="14" name="Picture 13" descr="A close-up of a name tag&#10;&#10;AI-generated content may be incorrect.">
            <a:extLst>
              <a:ext uri="{FF2B5EF4-FFF2-40B4-BE49-F238E27FC236}">
                <a16:creationId xmlns:a16="http://schemas.microsoft.com/office/drawing/2014/main" id="{7ED51E1E-E2A7-A37B-E497-1C298057235B}"/>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346367" y="5089586"/>
            <a:ext cx="3329796" cy="1619699"/>
          </a:xfrm>
          <a:prstGeom prst="rect">
            <a:avLst/>
          </a:prstGeom>
        </p:spPr>
      </p:pic>
    </p:spTree>
    <p:extLst>
      <p:ext uri="{BB962C8B-B14F-4D97-AF65-F5344CB8AC3E}">
        <p14:creationId xmlns:p14="http://schemas.microsoft.com/office/powerpoint/2010/main" val="1921352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7EC3E-7C5B-1238-59FE-65BD43BE5E95}"/>
              </a:ext>
            </a:extLst>
          </p:cNvPr>
          <p:cNvSpPr>
            <a:spLocks noGrp="1"/>
          </p:cNvSpPr>
          <p:nvPr>
            <p:ph type="title"/>
          </p:nvPr>
        </p:nvSpPr>
        <p:spPr/>
        <p:txBody>
          <a:bodyPr/>
          <a:lstStyle/>
          <a:p>
            <a:r>
              <a:rPr lang="de-CH" dirty="0"/>
              <a:t>Wie lösen Trolle Emotionen aus?</a:t>
            </a:r>
          </a:p>
        </p:txBody>
      </p:sp>
      <p:sp>
        <p:nvSpPr>
          <p:cNvPr id="3" name="Content Placeholder 2">
            <a:extLst>
              <a:ext uri="{FF2B5EF4-FFF2-40B4-BE49-F238E27FC236}">
                <a16:creationId xmlns:a16="http://schemas.microsoft.com/office/drawing/2014/main" id="{35BF830F-0A46-1218-F74C-C66C9C7B702C}"/>
              </a:ext>
            </a:extLst>
          </p:cNvPr>
          <p:cNvSpPr>
            <a:spLocks noGrp="1"/>
          </p:cNvSpPr>
          <p:nvPr>
            <p:ph idx="1"/>
          </p:nvPr>
        </p:nvSpPr>
        <p:spPr>
          <a:xfrm>
            <a:off x="516098" y="1089615"/>
            <a:ext cx="11159803" cy="1136328"/>
          </a:xfrm>
        </p:spPr>
        <p:txBody>
          <a:bodyPr/>
          <a:lstStyle/>
          <a:p>
            <a:r>
              <a:rPr lang="de-CH" dirty="0"/>
              <a:t>Trolle zielen oft nicht auf sachliche Diskussion, sondern darauf ab, starke Emotionen auszulösen, um Aufmerksamkeit zu bekommen, Debatten zu vergiften oder Gruppen gegeneinander aufzuhetzen. </a:t>
            </a:r>
          </a:p>
          <a:p>
            <a:endParaRPr lang="de-CH" dirty="0"/>
          </a:p>
        </p:txBody>
      </p:sp>
      <p:sp>
        <p:nvSpPr>
          <p:cNvPr id="4" name="Slide Number Placeholder 3">
            <a:extLst>
              <a:ext uri="{FF2B5EF4-FFF2-40B4-BE49-F238E27FC236}">
                <a16:creationId xmlns:a16="http://schemas.microsoft.com/office/drawing/2014/main" id="{1C9CCC16-4A14-ABAA-9FC7-AA82ABF87F11}"/>
              </a:ext>
            </a:extLst>
          </p:cNvPr>
          <p:cNvSpPr>
            <a:spLocks noGrp="1"/>
          </p:cNvSpPr>
          <p:nvPr>
            <p:ph type="sldNum" sz="quarter" idx="12"/>
          </p:nvPr>
        </p:nvSpPr>
        <p:spPr/>
        <p:txBody>
          <a:bodyPr/>
          <a:lstStyle/>
          <a:p>
            <a:fld id="{5A33CB2A-1702-4C1D-9CC4-8D472D39F19E}" type="slidenum">
              <a:rPr lang="en-US" smtClean="0"/>
              <a:t>6</a:t>
            </a:fld>
            <a:endParaRPr lang="en-US"/>
          </a:p>
        </p:txBody>
      </p:sp>
      <p:graphicFrame>
        <p:nvGraphicFramePr>
          <p:cNvPr id="5" name="Table 4">
            <a:extLst>
              <a:ext uri="{FF2B5EF4-FFF2-40B4-BE49-F238E27FC236}">
                <a16:creationId xmlns:a16="http://schemas.microsoft.com/office/drawing/2014/main" id="{94605C33-5E69-2052-32AF-B48DB235B17C}"/>
              </a:ext>
            </a:extLst>
          </p:cNvPr>
          <p:cNvGraphicFramePr>
            <a:graphicFrameLocks noGrp="1"/>
          </p:cNvGraphicFramePr>
          <p:nvPr>
            <p:extLst>
              <p:ext uri="{D42A27DB-BD31-4B8C-83A1-F6EECF244321}">
                <p14:modId xmlns:p14="http://schemas.microsoft.com/office/powerpoint/2010/main" val="4204623519"/>
              </p:ext>
            </p:extLst>
          </p:nvPr>
        </p:nvGraphicFramePr>
        <p:xfrm>
          <a:off x="588724" y="1926728"/>
          <a:ext cx="11323527" cy="4463280"/>
        </p:xfrm>
        <a:graphic>
          <a:graphicData uri="http://schemas.openxmlformats.org/drawingml/2006/table">
            <a:tbl>
              <a:tblPr firstRow="1" bandRow="1">
                <a:tableStyleId>{F5AB1C69-6EDB-4FF4-983F-18BD219EF322}</a:tableStyleId>
              </a:tblPr>
              <a:tblGrid>
                <a:gridCol w="2392471">
                  <a:extLst>
                    <a:ext uri="{9D8B030D-6E8A-4147-A177-3AD203B41FA5}">
                      <a16:colId xmlns:a16="http://schemas.microsoft.com/office/drawing/2014/main" val="712231394"/>
                    </a:ext>
                  </a:extLst>
                </a:gridCol>
                <a:gridCol w="4070958">
                  <a:extLst>
                    <a:ext uri="{9D8B030D-6E8A-4147-A177-3AD203B41FA5}">
                      <a16:colId xmlns:a16="http://schemas.microsoft.com/office/drawing/2014/main" val="3173451566"/>
                    </a:ext>
                  </a:extLst>
                </a:gridCol>
                <a:gridCol w="4860098">
                  <a:extLst>
                    <a:ext uri="{9D8B030D-6E8A-4147-A177-3AD203B41FA5}">
                      <a16:colId xmlns:a16="http://schemas.microsoft.com/office/drawing/2014/main" val="946390051"/>
                    </a:ext>
                  </a:extLst>
                </a:gridCol>
              </a:tblGrid>
              <a:tr h="0">
                <a:tc>
                  <a:txBody>
                    <a:bodyPr/>
                    <a:lstStyle/>
                    <a:p>
                      <a:r>
                        <a:rPr lang="de-CH" dirty="0"/>
                        <a:t>Ziel</a:t>
                      </a:r>
                    </a:p>
                  </a:txBody>
                  <a:tcPr/>
                </a:tc>
                <a:tc>
                  <a:txBody>
                    <a:bodyPr/>
                    <a:lstStyle/>
                    <a:p>
                      <a:r>
                        <a:rPr lang="de-CH" dirty="0"/>
                        <a:t>Beispiel</a:t>
                      </a:r>
                    </a:p>
                  </a:txBody>
                  <a:tcPr/>
                </a:tc>
                <a:tc>
                  <a:txBody>
                    <a:bodyPr/>
                    <a:lstStyle/>
                    <a:p>
                      <a:r>
                        <a:rPr lang="de-CH" dirty="0"/>
                        <a:t>Wirkung</a:t>
                      </a:r>
                    </a:p>
                  </a:txBody>
                  <a:tcPr/>
                </a:tc>
                <a:extLst>
                  <a:ext uri="{0D108BD9-81ED-4DB2-BD59-A6C34878D82A}">
                    <a16:rowId xmlns:a16="http://schemas.microsoft.com/office/drawing/2014/main" val="3671927632"/>
                  </a:ext>
                </a:extLst>
              </a:tr>
              <a:tr h="370840">
                <a:tc>
                  <a:txBody>
                    <a:bodyPr/>
                    <a:lstStyle/>
                    <a:p>
                      <a:r>
                        <a:rPr lang="de-CH" dirty="0"/>
                        <a:t>😡 Wut erzeugen</a:t>
                      </a:r>
                    </a:p>
                  </a:txBody>
                  <a:tcPr marT="108000" marB="108000"/>
                </a:tc>
                <a:tc>
                  <a:txBody>
                    <a:bodyPr/>
                    <a:lstStyle/>
                    <a:p>
                      <a:r>
                        <a:rPr lang="de-CH" dirty="0"/>
                        <a:t>«Typisch! Wieder kriegen die Ausländer mehr Rechte als wir!»</a:t>
                      </a:r>
                    </a:p>
                  </a:txBody>
                  <a:tcPr marT="108000" marB="108000"/>
                </a:tc>
                <a:tc>
                  <a:txBody>
                    <a:bodyPr/>
                    <a:lstStyle/>
                    <a:p>
                      <a:r>
                        <a:rPr lang="de-CH" dirty="0"/>
                        <a:t>Empörung, Feindbilder werden aktiviert, Diskussion wird aggressiv</a:t>
                      </a:r>
                    </a:p>
                  </a:txBody>
                  <a:tcPr marT="108000" marB="108000"/>
                </a:tc>
                <a:extLst>
                  <a:ext uri="{0D108BD9-81ED-4DB2-BD59-A6C34878D82A}">
                    <a16:rowId xmlns:a16="http://schemas.microsoft.com/office/drawing/2014/main" val="410765785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 Angst schüren</a:t>
                      </a:r>
                    </a:p>
                  </a:txBody>
                  <a:tcPr marT="108000" marB="108000"/>
                </a:tc>
                <a:tc>
                  <a:txBody>
                    <a:bodyPr/>
                    <a:lstStyle/>
                    <a:p>
                      <a:r>
                        <a:rPr lang="de-CH" dirty="0"/>
                        <a:t>«Bald werden wir enteignet. Das hat die Regierung längst geplant.»</a:t>
                      </a:r>
                    </a:p>
                  </a:txBody>
                  <a:tcPr marT="108000" marB="108000"/>
                </a:tc>
                <a:tc>
                  <a:txBody>
                    <a:bodyPr/>
                    <a:lstStyle/>
                    <a:p>
                      <a:r>
                        <a:rPr lang="de-CH" dirty="0"/>
                        <a:t>Unsicherheit, Misstrauen, Verunsicherung gegenüber Institutionen</a:t>
                      </a:r>
                    </a:p>
                  </a:txBody>
                  <a:tcPr marT="108000" marB="108000"/>
                </a:tc>
                <a:extLst>
                  <a:ext uri="{0D108BD9-81ED-4DB2-BD59-A6C34878D82A}">
                    <a16:rowId xmlns:a16="http://schemas.microsoft.com/office/drawing/2014/main" val="21016379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 Verachtung </a:t>
                      </a:r>
                      <a:br>
                        <a:rPr lang="de-CH" dirty="0"/>
                      </a:br>
                      <a:r>
                        <a:rPr lang="de-CH" dirty="0"/>
                        <a:t>      provozieren</a:t>
                      </a:r>
                    </a:p>
                  </a:txBody>
                  <a:tcPr marT="108000" marB="108000"/>
                </a:tc>
                <a:tc>
                  <a:txBody>
                    <a:bodyPr/>
                    <a:lstStyle/>
                    <a:p>
                      <a:r>
                        <a:rPr lang="de-CH" dirty="0"/>
                        <a:t>«Klimakleber? Einfach mit dem Auto drüber, dann ist Ruhe.»</a:t>
                      </a:r>
                    </a:p>
                  </a:txBody>
                  <a:tcPr marT="108000" marB="108000"/>
                </a:tc>
                <a:tc>
                  <a:txBody>
                    <a:bodyPr/>
                    <a:lstStyle/>
                    <a:p>
                      <a:r>
                        <a:rPr lang="de-CH" dirty="0"/>
                        <a:t>Entmenschlichung, Herabwürdigung, moralische Empörung</a:t>
                      </a:r>
                    </a:p>
                  </a:txBody>
                  <a:tcPr marT="108000" marB="108000"/>
                </a:tc>
                <a:extLst>
                  <a:ext uri="{0D108BD9-81ED-4DB2-BD59-A6C34878D82A}">
                    <a16:rowId xmlns:a16="http://schemas.microsoft.com/office/drawing/2014/main" val="3618478972"/>
                  </a:ext>
                </a:extLst>
              </a:tr>
              <a:tr h="370840">
                <a:tc>
                  <a:txBody>
                    <a:bodyPr/>
                    <a:lstStyle/>
                    <a:p>
                      <a:r>
                        <a:rPr lang="de-CH" dirty="0"/>
                        <a:t>🤬 Zorn auf </a:t>
                      </a:r>
                      <a:br>
                        <a:rPr lang="de-CH" dirty="0"/>
                      </a:br>
                      <a:r>
                        <a:rPr lang="de-CH" dirty="0"/>
                        <a:t>      Einzelne lenken</a:t>
                      </a:r>
                    </a:p>
                  </a:txBody>
                  <a:tcPr marT="108000" marB="108000"/>
                </a:tc>
                <a:tc>
                  <a:txBody>
                    <a:bodyPr/>
                    <a:lstStyle/>
                    <a:p>
                      <a:r>
                        <a:rPr lang="de-CH" dirty="0"/>
                        <a:t>«Die da ist schuld! Warum wird die nicht endlich abgesetzt?!»</a:t>
                      </a:r>
                    </a:p>
                  </a:txBody>
                  <a:tcPr marT="108000" marB="108000"/>
                </a:tc>
                <a:tc>
                  <a:txBody>
                    <a:bodyPr/>
                    <a:lstStyle/>
                    <a:p>
                      <a:r>
                        <a:rPr lang="de-CH" dirty="0"/>
                        <a:t>Shitstorms, persönliche Angriffe, Eskalation durch Empörungswellen</a:t>
                      </a:r>
                    </a:p>
                  </a:txBody>
                  <a:tcPr marT="108000" marB="108000"/>
                </a:tc>
                <a:extLst>
                  <a:ext uri="{0D108BD9-81ED-4DB2-BD59-A6C34878D82A}">
                    <a16:rowId xmlns:a16="http://schemas.microsoft.com/office/drawing/2014/main" val="2152401616"/>
                  </a:ext>
                </a:extLst>
              </a:tr>
              <a:tr h="370840">
                <a:tc>
                  <a:txBody>
                    <a:bodyPr/>
                    <a:lstStyle/>
                    <a:p>
                      <a:r>
                        <a:rPr lang="de-CH" dirty="0"/>
                        <a:t>🎯 Bonus: </a:t>
                      </a:r>
                      <a:br>
                        <a:rPr lang="de-CH" dirty="0"/>
                      </a:br>
                      <a:r>
                        <a:rPr lang="de-CH" dirty="0"/>
                        <a:t>      Kombination</a:t>
                      </a:r>
                    </a:p>
                  </a:txBody>
                  <a:tcPr marT="108000" marB="108000"/>
                </a:tc>
                <a:tc>
                  <a:txBody>
                    <a:bodyPr/>
                    <a:lstStyle/>
                    <a:p>
                      <a:r>
                        <a:rPr lang="de-CH" dirty="0"/>
                        <a:t>«Die Regierung lacht euch aus, während ihr eure Heizung umbaut und nichts mehr zu essen habt.»</a:t>
                      </a:r>
                    </a:p>
                  </a:txBody>
                  <a:tcPr marT="108000" marB="10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 Wut + Angst + Ohnmacht + Verachtung</a:t>
                      </a:r>
                    </a:p>
                    <a:p>
                      <a:endParaRPr lang="de-CH" dirty="0"/>
                    </a:p>
                  </a:txBody>
                  <a:tcPr marT="108000" marB="108000"/>
                </a:tc>
                <a:extLst>
                  <a:ext uri="{0D108BD9-81ED-4DB2-BD59-A6C34878D82A}">
                    <a16:rowId xmlns:a16="http://schemas.microsoft.com/office/drawing/2014/main" val="2002778706"/>
                  </a:ext>
                </a:extLst>
              </a:tr>
            </a:tbl>
          </a:graphicData>
        </a:graphic>
      </p:graphicFrame>
      <p:sp>
        <p:nvSpPr>
          <p:cNvPr id="6" name="Flowchart: Alternate Process 5">
            <a:extLst>
              <a:ext uri="{FF2B5EF4-FFF2-40B4-BE49-F238E27FC236}">
                <a16:creationId xmlns:a16="http://schemas.microsoft.com/office/drawing/2014/main" id="{4D309FBC-E59F-BABB-D70D-BF8F71D3A65F}"/>
              </a:ext>
            </a:extLst>
          </p:cNvPr>
          <p:cNvSpPr/>
          <p:nvPr/>
        </p:nvSpPr>
        <p:spPr>
          <a:xfrm>
            <a:off x="6842861" y="327004"/>
            <a:ext cx="3542543" cy="145335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ACHTUNG: Rechte Propaganda nutzt natürlich die gleichen Mechanismen!</a:t>
            </a:r>
            <a:endParaRPr lang="de-CH" dirty="0"/>
          </a:p>
        </p:txBody>
      </p:sp>
    </p:spTree>
    <p:extLst>
      <p:ext uri="{BB962C8B-B14F-4D97-AF65-F5344CB8AC3E}">
        <p14:creationId xmlns:p14="http://schemas.microsoft.com/office/powerpoint/2010/main" val="286769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7B9AA-6837-B0CC-40FD-91F7A64CFE5E}"/>
              </a:ext>
            </a:extLst>
          </p:cNvPr>
          <p:cNvSpPr>
            <a:spLocks noGrp="1"/>
          </p:cNvSpPr>
          <p:nvPr>
            <p:ph type="title"/>
          </p:nvPr>
        </p:nvSpPr>
        <p:spPr/>
        <p:txBody>
          <a:bodyPr/>
          <a:lstStyle/>
          <a:p>
            <a:r>
              <a:rPr lang="de-CH" dirty="0"/>
              <a:t>Wie Trolle Konflikte eskalieren</a:t>
            </a:r>
          </a:p>
        </p:txBody>
      </p:sp>
      <p:sp>
        <p:nvSpPr>
          <p:cNvPr id="3" name="Content Placeholder 2">
            <a:extLst>
              <a:ext uri="{FF2B5EF4-FFF2-40B4-BE49-F238E27FC236}">
                <a16:creationId xmlns:a16="http://schemas.microsoft.com/office/drawing/2014/main" id="{92D375C7-80EB-8D91-9E23-F20A67151AA6}"/>
              </a:ext>
            </a:extLst>
          </p:cNvPr>
          <p:cNvSpPr>
            <a:spLocks noGrp="1"/>
          </p:cNvSpPr>
          <p:nvPr>
            <p:ph idx="1"/>
          </p:nvPr>
        </p:nvSpPr>
        <p:spPr>
          <a:xfrm>
            <a:off x="516098" y="1093305"/>
            <a:ext cx="11159803" cy="998542"/>
          </a:xfrm>
        </p:spPr>
        <p:txBody>
          <a:bodyPr/>
          <a:lstStyle/>
          <a:p>
            <a:r>
              <a:rPr lang="de-CH" dirty="0"/>
              <a:t>Trolle eskalieren Konflikte, indem sie bestehende Spannungen gezielt befeuern, Gruppen gegeneinander aufbringen und Empörung verstärken. </a:t>
            </a:r>
          </a:p>
        </p:txBody>
      </p:sp>
      <p:sp>
        <p:nvSpPr>
          <p:cNvPr id="4" name="Slide Number Placeholder 3">
            <a:extLst>
              <a:ext uri="{FF2B5EF4-FFF2-40B4-BE49-F238E27FC236}">
                <a16:creationId xmlns:a16="http://schemas.microsoft.com/office/drawing/2014/main" id="{B9911FEE-BA78-FABD-9D59-97D78675BEAB}"/>
              </a:ext>
            </a:extLst>
          </p:cNvPr>
          <p:cNvSpPr>
            <a:spLocks noGrp="1"/>
          </p:cNvSpPr>
          <p:nvPr>
            <p:ph type="sldNum" sz="quarter" idx="12"/>
          </p:nvPr>
        </p:nvSpPr>
        <p:spPr/>
        <p:txBody>
          <a:bodyPr/>
          <a:lstStyle/>
          <a:p>
            <a:fld id="{5A33CB2A-1702-4C1D-9CC4-8D472D39F19E}" type="slidenum">
              <a:rPr lang="en-US" smtClean="0"/>
              <a:t>7</a:t>
            </a:fld>
            <a:endParaRPr lang="en-US"/>
          </a:p>
        </p:txBody>
      </p:sp>
      <p:graphicFrame>
        <p:nvGraphicFramePr>
          <p:cNvPr id="5" name="Table 4">
            <a:extLst>
              <a:ext uri="{FF2B5EF4-FFF2-40B4-BE49-F238E27FC236}">
                <a16:creationId xmlns:a16="http://schemas.microsoft.com/office/drawing/2014/main" id="{6B276F11-110E-556B-5684-1C7CFAB2CDE5}"/>
              </a:ext>
            </a:extLst>
          </p:cNvPr>
          <p:cNvGraphicFramePr>
            <a:graphicFrameLocks noGrp="1"/>
          </p:cNvGraphicFramePr>
          <p:nvPr>
            <p:extLst>
              <p:ext uri="{D42A27DB-BD31-4B8C-83A1-F6EECF244321}">
                <p14:modId xmlns:p14="http://schemas.microsoft.com/office/powerpoint/2010/main" val="3351773804"/>
              </p:ext>
            </p:extLst>
          </p:nvPr>
        </p:nvGraphicFramePr>
        <p:xfrm>
          <a:off x="588724" y="1846080"/>
          <a:ext cx="11235845" cy="4737600"/>
        </p:xfrm>
        <a:graphic>
          <a:graphicData uri="http://schemas.openxmlformats.org/drawingml/2006/table">
            <a:tbl>
              <a:tblPr firstRow="1" bandRow="1">
                <a:tableStyleId>{F5AB1C69-6EDB-4FF4-983F-18BD219EF322}</a:tableStyleId>
              </a:tblPr>
              <a:tblGrid>
                <a:gridCol w="2091846">
                  <a:extLst>
                    <a:ext uri="{9D8B030D-6E8A-4147-A177-3AD203B41FA5}">
                      <a16:colId xmlns:a16="http://schemas.microsoft.com/office/drawing/2014/main" val="1502845883"/>
                    </a:ext>
                  </a:extLst>
                </a:gridCol>
                <a:gridCol w="4941518">
                  <a:extLst>
                    <a:ext uri="{9D8B030D-6E8A-4147-A177-3AD203B41FA5}">
                      <a16:colId xmlns:a16="http://schemas.microsoft.com/office/drawing/2014/main" val="3173451566"/>
                    </a:ext>
                  </a:extLst>
                </a:gridCol>
                <a:gridCol w="4202481">
                  <a:extLst>
                    <a:ext uri="{9D8B030D-6E8A-4147-A177-3AD203B41FA5}">
                      <a16:colId xmlns:a16="http://schemas.microsoft.com/office/drawing/2014/main" val="946390051"/>
                    </a:ext>
                  </a:extLst>
                </a:gridCol>
              </a:tblGrid>
              <a:tr h="0">
                <a:tc>
                  <a:txBody>
                    <a:bodyPr/>
                    <a:lstStyle/>
                    <a:p>
                      <a:r>
                        <a:rPr lang="de-CH" dirty="0"/>
                        <a:t>Ziel</a:t>
                      </a:r>
                    </a:p>
                  </a:txBody>
                  <a:tcPr/>
                </a:tc>
                <a:tc>
                  <a:txBody>
                    <a:bodyPr/>
                    <a:lstStyle/>
                    <a:p>
                      <a:r>
                        <a:rPr lang="de-CH" dirty="0"/>
                        <a:t>Beispiel</a:t>
                      </a:r>
                    </a:p>
                  </a:txBody>
                  <a:tcPr/>
                </a:tc>
                <a:tc>
                  <a:txBody>
                    <a:bodyPr/>
                    <a:lstStyle/>
                    <a:p>
                      <a:r>
                        <a:rPr lang="de-CH" dirty="0"/>
                        <a:t>Wirkung</a:t>
                      </a:r>
                    </a:p>
                  </a:txBody>
                  <a:tcPr/>
                </a:tc>
                <a:extLst>
                  <a:ext uri="{0D108BD9-81ED-4DB2-BD59-A6C34878D82A}">
                    <a16:rowId xmlns:a16="http://schemas.microsoft.com/office/drawing/2014/main" val="3671927632"/>
                  </a:ext>
                </a:extLst>
              </a:tr>
              <a:tr h="370840">
                <a:tc>
                  <a:txBody>
                    <a:bodyPr/>
                    <a:lstStyle/>
                    <a:p>
                      <a:r>
                        <a:rPr lang="de-CH" dirty="0"/>
                        <a:t>Emotional aufladen</a:t>
                      </a:r>
                    </a:p>
                  </a:txBody>
                  <a:tcPr marT="108000" marB="1080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In Diskussionen über Migration: „Wenn das so weitergeht, gehört uns XXX bald gar nichts mehr!“</a:t>
                      </a:r>
                    </a:p>
                  </a:txBody>
                  <a:tcPr marT="108000" marB="108000"/>
                </a:tc>
                <a:tc>
                  <a:txBody>
                    <a:bodyPr/>
                    <a:lstStyle/>
                    <a:p>
                      <a:r>
                        <a:rPr lang="de-CH" dirty="0"/>
                        <a:t>Polarisierung der Debatte, Aufstacheln von Wut und Angst</a:t>
                      </a:r>
                    </a:p>
                  </a:txBody>
                  <a:tcPr marT="108000" marB="108000"/>
                </a:tc>
                <a:extLst>
                  <a:ext uri="{0D108BD9-81ED-4DB2-BD59-A6C34878D82A}">
                    <a16:rowId xmlns:a16="http://schemas.microsoft.com/office/drawing/2014/main" val="4107657850"/>
                  </a:ext>
                </a:extLst>
              </a:tr>
              <a:tr h="370840">
                <a:tc>
                  <a:txBody>
                    <a:bodyPr/>
                    <a:lstStyle/>
                    <a:p>
                      <a:r>
                        <a:rPr lang="de-CH" dirty="0"/>
                        <a:t>"Whataboutism" zur Ablenkung</a:t>
                      </a:r>
                    </a:p>
                  </a:txBody>
                  <a:tcPr marT="108000" marB="108000"/>
                </a:tc>
                <a:tc>
                  <a:txBody>
                    <a:bodyPr/>
                    <a:lstStyle/>
                    <a:p>
                      <a:r>
                        <a:rPr lang="de-CH" dirty="0"/>
                        <a:t>Diskussion über Gewalt gegen Frauen: „Warum redet ihr nie über Gewalt von Frauen gegen Männer?»</a:t>
                      </a:r>
                    </a:p>
                  </a:txBody>
                  <a:tcPr marT="108000" marB="108000"/>
                </a:tc>
                <a:tc>
                  <a:txBody>
                    <a:bodyPr/>
                    <a:lstStyle/>
                    <a:p>
                      <a:r>
                        <a:rPr lang="de-CH" dirty="0"/>
                        <a:t>Thema wird umgelenkt, Fronten verhärten sich, sachlicher Dialog bricht ab</a:t>
                      </a:r>
                    </a:p>
                  </a:txBody>
                  <a:tcPr marT="108000" marB="108000"/>
                </a:tc>
                <a:extLst>
                  <a:ext uri="{0D108BD9-81ED-4DB2-BD59-A6C34878D82A}">
                    <a16:rowId xmlns:a16="http://schemas.microsoft.com/office/drawing/2014/main" val="21016379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Misstrauen schüren</a:t>
                      </a:r>
                    </a:p>
                  </a:txBody>
                  <a:tcPr marT="108000" marB="108000"/>
                </a:tc>
                <a:tc>
                  <a:txBody>
                    <a:bodyPr/>
                    <a:lstStyle/>
                    <a:p>
                      <a:r>
                        <a:rPr lang="de-CH" dirty="0"/>
                        <a:t>„Wir werden überall überwacht – passt mal auf, wer hier mitliest!“</a:t>
                      </a:r>
                    </a:p>
                  </a:txBody>
                  <a:tcPr marT="108000" marB="108000"/>
                </a:tc>
                <a:tc>
                  <a:txBody>
                    <a:bodyPr/>
                    <a:lstStyle/>
                    <a:p>
                      <a:r>
                        <a:rPr lang="de-CH" dirty="0"/>
                        <a:t>Paranoia, Spaltung, Eskalation gegen Andersdenkende</a:t>
                      </a:r>
                    </a:p>
                  </a:txBody>
                  <a:tcPr marT="108000" marB="108000"/>
                </a:tc>
                <a:extLst>
                  <a:ext uri="{0D108BD9-81ED-4DB2-BD59-A6C34878D82A}">
                    <a16:rowId xmlns:a16="http://schemas.microsoft.com/office/drawing/2014/main" val="3618478972"/>
                  </a:ext>
                </a:extLst>
              </a:tr>
              <a:tr h="370840">
                <a:tc>
                  <a:txBody>
                    <a:bodyPr/>
                    <a:lstStyle/>
                    <a:p>
                      <a:r>
                        <a:rPr lang="de-CH" dirty="0"/>
                        <a:t>Fronten verhärten</a:t>
                      </a:r>
                    </a:p>
                  </a:txBody>
                  <a:tcPr marT="108000" marB="108000"/>
                </a:tc>
                <a:tc>
                  <a:txBody>
                    <a:bodyPr/>
                    <a:lstStyle/>
                    <a:p>
                      <a:r>
                        <a:rPr lang="de-CH" dirty="0"/>
                        <a:t>Fake-Identitäten: Trolle geben sich mal als links, mal als rechts aus und attackieren alle</a:t>
                      </a:r>
                    </a:p>
                  </a:txBody>
                  <a:tcPr marT="108000" marB="108000"/>
                </a:tc>
                <a:tc>
                  <a:txBody>
                    <a:bodyPr/>
                    <a:lstStyle/>
                    <a:p>
                      <a:r>
                        <a:rPr lang="de-CH" dirty="0"/>
                        <a:t>Jeder fühlt sich angegriffen, jede Seite wird radikaler</a:t>
                      </a:r>
                    </a:p>
                  </a:txBody>
                  <a:tcPr marT="108000" marB="108000"/>
                </a:tc>
                <a:extLst>
                  <a:ext uri="{0D108BD9-81ED-4DB2-BD59-A6C34878D82A}">
                    <a16:rowId xmlns:a16="http://schemas.microsoft.com/office/drawing/2014/main" val="2152401616"/>
                  </a:ext>
                </a:extLst>
              </a:tr>
              <a:tr h="370840">
                <a:tc>
                  <a:txBody>
                    <a:bodyPr/>
                    <a:lstStyle/>
                    <a:p>
                      <a:r>
                        <a:rPr lang="de-CH" dirty="0"/>
                        <a:t>Halbwahrheiten</a:t>
                      </a:r>
                    </a:p>
                  </a:txBody>
                  <a:tcPr marT="108000" marB="108000"/>
                </a:tc>
                <a:tc>
                  <a:txBody>
                    <a:bodyPr/>
                    <a:lstStyle/>
                    <a:p>
                      <a:r>
                        <a:rPr lang="de-CH" dirty="0"/>
                        <a:t>„Wer wirklich will, schafft es auch.“</a:t>
                      </a:r>
                    </a:p>
                  </a:txBody>
                  <a:tcPr marT="108000" marB="108000"/>
                </a:tc>
                <a:tc>
                  <a:txBody>
                    <a:bodyPr/>
                    <a:lstStyle/>
                    <a:p>
                      <a:r>
                        <a:rPr lang="de-CH" dirty="0"/>
                        <a:t>Wahr: Motivation befördert</a:t>
                      </a:r>
                    </a:p>
                    <a:p>
                      <a:r>
                        <a:rPr lang="de-CH" dirty="0"/>
                        <a:t>Unwahr: Der Wille alleine reicht nicht</a:t>
                      </a:r>
                    </a:p>
                  </a:txBody>
                  <a:tcPr marT="108000" marB="108000"/>
                </a:tc>
                <a:extLst>
                  <a:ext uri="{0D108BD9-81ED-4DB2-BD59-A6C34878D82A}">
                    <a16:rowId xmlns:a16="http://schemas.microsoft.com/office/drawing/2014/main" val="2002778706"/>
                  </a:ext>
                </a:extLst>
              </a:tr>
            </a:tbl>
          </a:graphicData>
        </a:graphic>
      </p:graphicFrame>
    </p:spTree>
    <p:extLst>
      <p:ext uri="{BB962C8B-B14F-4D97-AF65-F5344CB8AC3E}">
        <p14:creationId xmlns:p14="http://schemas.microsoft.com/office/powerpoint/2010/main" val="420029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3F0C-4EC9-4679-3F1F-B3B458ED00D4}"/>
              </a:ext>
            </a:extLst>
          </p:cNvPr>
          <p:cNvSpPr>
            <a:spLocks noGrp="1"/>
          </p:cNvSpPr>
          <p:nvPr>
            <p:ph type="title"/>
          </p:nvPr>
        </p:nvSpPr>
        <p:spPr/>
        <p:txBody>
          <a:bodyPr/>
          <a:lstStyle/>
          <a:p>
            <a:r>
              <a:rPr lang="de-CH" dirty="0"/>
              <a:t>Was kann man dagegen tun?</a:t>
            </a:r>
          </a:p>
        </p:txBody>
      </p:sp>
      <p:sp>
        <p:nvSpPr>
          <p:cNvPr id="3" name="Content Placeholder 2">
            <a:extLst>
              <a:ext uri="{FF2B5EF4-FFF2-40B4-BE49-F238E27FC236}">
                <a16:creationId xmlns:a16="http://schemas.microsoft.com/office/drawing/2014/main" id="{C221F39B-24F4-AC90-21E1-0F0AF0433078}"/>
              </a:ext>
            </a:extLst>
          </p:cNvPr>
          <p:cNvSpPr>
            <a:spLocks noGrp="1"/>
          </p:cNvSpPr>
          <p:nvPr>
            <p:ph idx="1"/>
          </p:nvPr>
        </p:nvSpPr>
        <p:spPr>
          <a:xfrm>
            <a:off x="516099" y="1093305"/>
            <a:ext cx="6636264" cy="5220684"/>
          </a:xfrm>
        </p:spPr>
        <p:txBody>
          <a:bodyPr/>
          <a:lstStyle/>
          <a:p>
            <a:r>
              <a:rPr lang="de-CH" b="1" dirty="0"/>
              <a:t>Regel 1</a:t>
            </a:r>
          </a:p>
          <a:p>
            <a:r>
              <a:rPr lang="de-CH" dirty="0"/>
              <a:t>Vermeide Soziale Medien und Gruppen, deren Teilnehmer Du nicht persönlich kennst</a:t>
            </a:r>
          </a:p>
          <a:p>
            <a:r>
              <a:rPr lang="de-CH" dirty="0"/>
              <a:t>Wenn es um Politik, Soziales und Finanzen geht – Finger weg!</a:t>
            </a:r>
          </a:p>
          <a:p>
            <a:endParaRPr lang="de-CH" dirty="0"/>
          </a:p>
          <a:p>
            <a:r>
              <a:rPr lang="de-CH" b="1" dirty="0"/>
              <a:t>Regel 2</a:t>
            </a:r>
          </a:p>
          <a:p>
            <a:r>
              <a:rPr lang="de-CH" dirty="0"/>
              <a:t>Nie sofort – oder überhaupt – antworten!</a:t>
            </a:r>
            <a:br>
              <a:rPr lang="de-CH" dirty="0"/>
            </a:br>
            <a:r>
              <a:rPr lang="de-CH" dirty="0"/>
              <a:t>«</a:t>
            </a:r>
            <a:r>
              <a:rPr lang="de-CH" dirty="0" err="1"/>
              <a:t>Don’t</a:t>
            </a:r>
            <a:r>
              <a:rPr lang="de-CH" dirty="0"/>
              <a:t> </a:t>
            </a:r>
            <a:r>
              <a:rPr lang="de-CH" dirty="0" err="1"/>
              <a:t>feed</a:t>
            </a:r>
            <a:r>
              <a:rPr lang="de-CH" dirty="0"/>
              <a:t> </a:t>
            </a:r>
            <a:r>
              <a:rPr lang="de-CH" dirty="0" err="1"/>
              <a:t>the</a:t>
            </a:r>
            <a:r>
              <a:rPr lang="de-CH" dirty="0"/>
              <a:t> Trolls!» (Kipp kein Öl ins Feuer)</a:t>
            </a:r>
          </a:p>
          <a:p>
            <a:endParaRPr lang="de-CH" dirty="0"/>
          </a:p>
          <a:p>
            <a:r>
              <a:rPr lang="de-CH" b="1" dirty="0"/>
              <a:t>Regel 3</a:t>
            </a:r>
          </a:p>
          <a:p>
            <a:r>
              <a:rPr lang="de-CH" dirty="0"/>
              <a:t>Wenn’s denn unbedingt sein muss, dann rede </a:t>
            </a:r>
            <a:r>
              <a:rPr lang="de-CH" b="1" dirty="0"/>
              <a:t>über </a:t>
            </a:r>
            <a:r>
              <a:rPr lang="de-CH" dirty="0"/>
              <a:t>den Troll aber </a:t>
            </a:r>
            <a:r>
              <a:rPr lang="de-CH" b="1" dirty="0"/>
              <a:t>nicht mit </a:t>
            </a:r>
            <a:r>
              <a:rPr lang="de-CH" dirty="0"/>
              <a:t>ihm! Damit gewinnt man die Kontrolle über die Kommunikation zurück.</a:t>
            </a:r>
          </a:p>
        </p:txBody>
      </p:sp>
      <p:sp>
        <p:nvSpPr>
          <p:cNvPr id="4" name="Slide Number Placeholder 3">
            <a:extLst>
              <a:ext uri="{FF2B5EF4-FFF2-40B4-BE49-F238E27FC236}">
                <a16:creationId xmlns:a16="http://schemas.microsoft.com/office/drawing/2014/main" id="{2A20535B-B8A0-7F77-AF50-7B30AC4A4881}"/>
              </a:ext>
            </a:extLst>
          </p:cNvPr>
          <p:cNvSpPr>
            <a:spLocks noGrp="1"/>
          </p:cNvSpPr>
          <p:nvPr>
            <p:ph type="sldNum" sz="quarter" idx="12"/>
          </p:nvPr>
        </p:nvSpPr>
        <p:spPr/>
        <p:txBody>
          <a:bodyPr/>
          <a:lstStyle/>
          <a:p>
            <a:fld id="{5A33CB2A-1702-4C1D-9CC4-8D472D39F19E}" type="slidenum">
              <a:rPr lang="en-US" smtClean="0"/>
              <a:t>8</a:t>
            </a:fld>
            <a:endParaRPr lang="en-US"/>
          </a:p>
        </p:txBody>
      </p:sp>
      <p:pic>
        <p:nvPicPr>
          <p:cNvPr id="6" name="Picture 5" descr="A sign with a red circle and a black and yellow circle with a black text&#10;&#10;AI-generated content may be incorrect.">
            <a:extLst>
              <a:ext uri="{FF2B5EF4-FFF2-40B4-BE49-F238E27FC236}">
                <a16:creationId xmlns:a16="http://schemas.microsoft.com/office/drawing/2014/main" id="{E36CEC0A-14C7-2899-9928-8F02F69D6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167" y="3340616"/>
            <a:ext cx="1707427" cy="2141114"/>
          </a:xfrm>
          <a:prstGeom prst="rect">
            <a:avLst/>
          </a:prstGeom>
        </p:spPr>
      </p:pic>
      <p:pic>
        <p:nvPicPr>
          <p:cNvPr id="10" name="Picture 9">
            <a:extLst>
              <a:ext uri="{FF2B5EF4-FFF2-40B4-BE49-F238E27FC236}">
                <a16:creationId xmlns:a16="http://schemas.microsoft.com/office/drawing/2014/main" id="{CD8C8E8B-B27F-7198-2AE7-B03165DEAB57}"/>
              </a:ext>
            </a:extLst>
          </p:cNvPr>
          <p:cNvPicPr>
            <a:picLocks noChangeAspect="1"/>
          </p:cNvPicPr>
          <p:nvPr/>
        </p:nvPicPr>
        <p:blipFill>
          <a:blip r:embed="rId3"/>
          <a:stretch>
            <a:fillRect/>
          </a:stretch>
        </p:blipFill>
        <p:spPr>
          <a:xfrm>
            <a:off x="8039808" y="1029631"/>
            <a:ext cx="2952059" cy="1650939"/>
          </a:xfrm>
          <a:prstGeom prst="rect">
            <a:avLst/>
          </a:prstGeom>
        </p:spPr>
      </p:pic>
    </p:spTree>
    <p:extLst>
      <p:ext uri="{BB962C8B-B14F-4D97-AF65-F5344CB8AC3E}">
        <p14:creationId xmlns:p14="http://schemas.microsoft.com/office/powerpoint/2010/main" val="2326647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40F55-5D62-7F09-0F5E-D3FB5F410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0DC512-DE1B-A1C6-15F9-A0B0405F3805}"/>
              </a:ext>
            </a:extLst>
          </p:cNvPr>
          <p:cNvSpPr>
            <a:spLocks noGrp="1"/>
          </p:cNvSpPr>
          <p:nvPr>
            <p:ph type="title"/>
          </p:nvPr>
        </p:nvSpPr>
        <p:spPr/>
        <p:txBody>
          <a:bodyPr/>
          <a:lstStyle/>
          <a:p>
            <a:r>
              <a:rPr lang="en-US" dirty="0" err="1"/>
              <a:t>Geht’s</a:t>
            </a:r>
            <a:r>
              <a:rPr lang="en-US" dirty="0"/>
              <a:t> </a:t>
            </a:r>
            <a:r>
              <a:rPr lang="en-US" dirty="0" err="1"/>
              <a:t>noch</a:t>
            </a:r>
            <a:r>
              <a:rPr lang="en-US" dirty="0"/>
              <a:t> </a:t>
            </a:r>
            <a:r>
              <a:rPr lang="en-US" dirty="0" err="1"/>
              <a:t>schlimmer</a:t>
            </a:r>
            <a:r>
              <a:rPr lang="en-US" dirty="0"/>
              <a:t>? – Ja: Troll-Armeen</a:t>
            </a:r>
            <a:endParaRPr lang="de-CH" dirty="0"/>
          </a:p>
        </p:txBody>
      </p:sp>
      <p:sp>
        <p:nvSpPr>
          <p:cNvPr id="3" name="Content Placeholder 2">
            <a:extLst>
              <a:ext uri="{FF2B5EF4-FFF2-40B4-BE49-F238E27FC236}">
                <a16:creationId xmlns:a16="http://schemas.microsoft.com/office/drawing/2014/main" id="{3ACA64CC-AF63-837A-D14D-ADCE6A3D8478}"/>
              </a:ext>
            </a:extLst>
          </p:cNvPr>
          <p:cNvSpPr>
            <a:spLocks noGrp="1"/>
          </p:cNvSpPr>
          <p:nvPr>
            <p:ph idx="1"/>
          </p:nvPr>
        </p:nvSpPr>
        <p:spPr>
          <a:xfrm>
            <a:off x="516098" y="1093305"/>
            <a:ext cx="6373217" cy="998542"/>
          </a:xfrm>
        </p:spPr>
        <p:txBody>
          <a:bodyPr/>
          <a:lstStyle/>
          <a:p>
            <a:r>
              <a:rPr lang="de-CH" dirty="0"/>
              <a:t>Bisher haben wir uns mit einzelnen Individuen beschäftigt.</a:t>
            </a:r>
          </a:p>
          <a:p>
            <a:r>
              <a:rPr lang="de-CH" dirty="0"/>
              <a:t>Doch wie so viele Dinge, wird auch das professionalisiert, mit dem Ziel unsere Gesellschaft zu destabilisieren…</a:t>
            </a:r>
          </a:p>
          <a:p>
            <a:r>
              <a:rPr lang="de-CH" b="1" dirty="0">
                <a:solidFill>
                  <a:srgbClr val="FF0000"/>
                </a:solidFill>
              </a:rPr>
              <a:t>Ist die Demokratie erst deklassiert, </a:t>
            </a:r>
            <a:br>
              <a:rPr lang="de-CH" b="1" dirty="0">
                <a:solidFill>
                  <a:srgbClr val="FF0000"/>
                </a:solidFill>
              </a:rPr>
            </a:br>
            <a:r>
              <a:rPr lang="de-CH" b="1" dirty="0">
                <a:solidFill>
                  <a:srgbClr val="FF0000"/>
                </a:solidFill>
              </a:rPr>
              <a:t>lebt’s sich als Diktator ungeniert</a:t>
            </a:r>
          </a:p>
          <a:p>
            <a:endParaRPr lang="de-CH" dirty="0"/>
          </a:p>
        </p:txBody>
      </p:sp>
      <p:sp>
        <p:nvSpPr>
          <p:cNvPr id="4" name="Slide Number Placeholder 3">
            <a:extLst>
              <a:ext uri="{FF2B5EF4-FFF2-40B4-BE49-F238E27FC236}">
                <a16:creationId xmlns:a16="http://schemas.microsoft.com/office/drawing/2014/main" id="{48F36590-DE0F-9CA6-E55F-49A5C4E4CAF3}"/>
              </a:ext>
            </a:extLst>
          </p:cNvPr>
          <p:cNvSpPr>
            <a:spLocks noGrp="1"/>
          </p:cNvSpPr>
          <p:nvPr>
            <p:ph type="sldNum" sz="quarter" idx="12"/>
          </p:nvPr>
        </p:nvSpPr>
        <p:spPr/>
        <p:txBody>
          <a:bodyPr/>
          <a:lstStyle/>
          <a:p>
            <a:fld id="{5A33CB2A-1702-4C1D-9CC4-8D472D39F19E}" type="slidenum">
              <a:rPr lang="en-US" smtClean="0"/>
              <a:t>9</a:t>
            </a:fld>
            <a:endParaRPr lang="en-US"/>
          </a:p>
        </p:txBody>
      </p:sp>
      <p:pic>
        <p:nvPicPr>
          <p:cNvPr id="9" name="Picture 8" descr="A statue of a person&#10;&#10;AI-generated content may be incorrect.">
            <a:extLst>
              <a:ext uri="{FF2B5EF4-FFF2-40B4-BE49-F238E27FC236}">
                <a16:creationId xmlns:a16="http://schemas.microsoft.com/office/drawing/2014/main" id="{CB32F983-6A14-A8F9-17F6-8868DED22173}"/>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609287" y="3245700"/>
            <a:ext cx="3175348" cy="2594152"/>
          </a:xfrm>
          <a:prstGeom prst="rect">
            <a:avLst/>
          </a:prstGeom>
        </p:spPr>
      </p:pic>
      <p:grpSp>
        <p:nvGrpSpPr>
          <p:cNvPr id="111" name="Group 110">
            <a:extLst>
              <a:ext uri="{FF2B5EF4-FFF2-40B4-BE49-F238E27FC236}">
                <a16:creationId xmlns:a16="http://schemas.microsoft.com/office/drawing/2014/main" id="{F25A4D0B-5EBF-100B-A513-9B3917D2F7C1}"/>
              </a:ext>
            </a:extLst>
          </p:cNvPr>
          <p:cNvGrpSpPr/>
          <p:nvPr/>
        </p:nvGrpSpPr>
        <p:grpSpPr>
          <a:xfrm>
            <a:off x="6622406" y="2484090"/>
            <a:ext cx="4979096" cy="4004173"/>
            <a:chOff x="5315211" y="1654213"/>
            <a:chExt cx="6096000" cy="4902383"/>
          </a:xfrm>
        </p:grpSpPr>
        <p:pic>
          <p:nvPicPr>
            <p:cNvPr id="11" name="Picture 10" descr="A statue of a person&#10;&#10;AI-generated content may be incorrect.">
              <a:extLst>
                <a:ext uri="{FF2B5EF4-FFF2-40B4-BE49-F238E27FC236}">
                  <a16:creationId xmlns:a16="http://schemas.microsoft.com/office/drawing/2014/main" id="{CB32F983-6A14-A8F9-17F6-8868DED22173}"/>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315211" y="1654213"/>
              <a:ext cx="609600" cy="498023"/>
            </a:xfrm>
            <a:prstGeom prst="rect">
              <a:avLst/>
            </a:prstGeom>
          </p:spPr>
        </p:pic>
        <p:pic>
          <p:nvPicPr>
            <p:cNvPr id="12" name="Picture 11" descr="A statue of a person&#10;&#10;AI-generated content may be incorrect.">
              <a:extLst>
                <a:ext uri="{FF2B5EF4-FFF2-40B4-BE49-F238E27FC236}">
                  <a16:creationId xmlns:a16="http://schemas.microsoft.com/office/drawing/2014/main" id="{A546EAFB-1A6E-454E-8C75-CBF4524E3D2A}"/>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924811" y="1654213"/>
              <a:ext cx="609600" cy="498023"/>
            </a:xfrm>
            <a:prstGeom prst="rect">
              <a:avLst/>
            </a:prstGeom>
          </p:spPr>
        </p:pic>
        <p:pic>
          <p:nvPicPr>
            <p:cNvPr id="13" name="Picture 12" descr="A statue of a person&#10;&#10;AI-generated content may be incorrect.">
              <a:extLst>
                <a:ext uri="{FF2B5EF4-FFF2-40B4-BE49-F238E27FC236}">
                  <a16:creationId xmlns:a16="http://schemas.microsoft.com/office/drawing/2014/main" id="{F83C642B-FA55-4BFF-AED0-5EB81B23C419}"/>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6534411" y="1654213"/>
              <a:ext cx="609600" cy="498023"/>
            </a:xfrm>
            <a:prstGeom prst="rect">
              <a:avLst/>
            </a:prstGeom>
          </p:spPr>
        </p:pic>
        <p:pic>
          <p:nvPicPr>
            <p:cNvPr id="14" name="Picture 13" descr="A statue of a person&#10;&#10;AI-generated content may be incorrect.">
              <a:extLst>
                <a:ext uri="{FF2B5EF4-FFF2-40B4-BE49-F238E27FC236}">
                  <a16:creationId xmlns:a16="http://schemas.microsoft.com/office/drawing/2014/main" id="{38AF102D-25E4-4B5B-BA3E-49BF178F3F57}"/>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144011" y="1654213"/>
              <a:ext cx="609600" cy="498023"/>
            </a:xfrm>
            <a:prstGeom prst="rect">
              <a:avLst/>
            </a:prstGeom>
          </p:spPr>
        </p:pic>
        <p:pic>
          <p:nvPicPr>
            <p:cNvPr id="15" name="Picture 14" descr="A statue of a person&#10;&#10;AI-generated content may be incorrect.">
              <a:extLst>
                <a:ext uri="{FF2B5EF4-FFF2-40B4-BE49-F238E27FC236}">
                  <a16:creationId xmlns:a16="http://schemas.microsoft.com/office/drawing/2014/main" id="{D33909B4-A070-46D7-A06C-944C3D724E38}"/>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753611" y="1654213"/>
              <a:ext cx="609600" cy="498023"/>
            </a:xfrm>
            <a:prstGeom prst="rect">
              <a:avLst/>
            </a:prstGeom>
          </p:spPr>
        </p:pic>
        <p:pic>
          <p:nvPicPr>
            <p:cNvPr id="16" name="Picture 15" descr="A statue of a person&#10;&#10;AI-generated content may be incorrect.">
              <a:extLst>
                <a:ext uri="{FF2B5EF4-FFF2-40B4-BE49-F238E27FC236}">
                  <a16:creationId xmlns:a16="http://schemas.microsoft.com/office/drawing/2014/main" id="{DE18DA12-0209-4DE4-9878-6026A5F9B288}"/>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363211" y="1654213"/>
              <a:ext cx="609600" cy="498023"/>
            </a:xfrm>
            <a:prstGeom prst="rect">
              <a:avLst/>
            </a:prstGeom>
          </p:spPr>
        </p:pic>
        <p:pic>
          <p:nvPicPr>
            <p:cNvPr id="17" name="Picture 16" descr="A statue of a person&#10;&#10;AI-generated content may be incorrect.">
              <a:extLst>
                <a:ext uri="{FF2B5EF4-FFF2-40B4-BE49-F238E27FC236}">
                  <a16:creationId xmlns:a16="http://schemas.microsoft.com/office/drawing/2014/main" id="{CEE57DE9-4E7D-417F-9823-9255D81D8791}"/>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972811" y="1654213"/>
              <a:ext cx="609600" cy="498023"/>
            </a:xfrm>
            <a:prstGeom prst="rect">
              <a:avLst/>
            </a:prstGeom>
          </p:spPr>
        </p:pic>
        <p:pic>
          <p:nvPicPr>
            <p:cNvPr id="18" name="Picture 17" descr="A statue of a person&#10;&#10;AI-generated content may be incorrect.">
              <a:extLst>
                <a:ext uri="{FF2B5EF4-FFF2-40B4-BE49-F238E27FC236}">
                  <a16:creationId xmlns:a16="http://schemas.microsoft.com/office/drawing/2014/main" id="{38B19C74-DCA6-4DB3-98D9-7ABBD000B06F}"/>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9582411" y="1654213"/>
              <a:ext cx="609600" cy="498023"/>
            </a:xfrm>
            <a:prstGeom prst="rect">
              <a:avLst/>
            </a:prstGeom>
          </p:spPr>
        </p:pic>
        <p:pic>
          <p:nvPicPr>
            <p:cNvPr id="19" name="Picture 18" descr="A statue of a person&#10;&#10;AI-generated content may be incorrect.">
              <a:extLst>
                <a:ext uri="{FF2B5EF4-FFF2-40B4-BE49-F238E27FC236}">
                  <a16:creationId xmlns:a16="http://schemas.microsoft.com/office/drawing/2014/main" id="{FE8B7BAC-B951-46CD-BF00-5BA93CC6C48C}"/>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192011" y="1654213"/>
              <a:ext cx="609600" cy="498023"/>
            </a:xfrm>
            <a:prstGeom prst="rect">
              <a:avLst/>
            </a:prstGeom>
          </p:spPr>
        </p:pic>
        <p:pic>
          <p:nvPicPr>
            <p:cNvPr id="20" name="Picture 19" descr="A statue of a person&#10;&#10;AI-generated content may be incorrect.">
              <a:extLst>
                <a:ext uri="{FF2B5EF4-FFF2-40B4-BE49-F238E27FC236}">
                  <a16:creationId xmlns:a16="http://schemas.microsoft.com/office/drawing/2014/main" id="{8C02F41A-AD2C-44DB-A3BF-EE523FC2B691}"/>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801611" y="1654213"/>
              <a:ext cx="609600" cy="498023"/>
            </a:xfrm>
            <a:prstGeom prst="rect">
              <a:avLst/>
            </a:prstGeom>
          </p:spPr>
        </p:pic>
        <p:pic>
          <p:nvPicPr>
            <p:cNvPr id="21" name="Picture 20" descr="A statue of a person&#10;&#10;AI-generated content may be incorrect.">
              <a:extLst>
                <a:ext uri="{FF2B5EF4-FFF2-40B4-BE49-F238E27FC236}">
                  <a16:creationId xmlns:a16="http://schemas.microsoft.com/office/drawing/2014/main" id="{17ABB47E-3D47-4A64-81FF-BC7C55636FAD}"/>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315211" y="2149513"/>
              <a:ext cx="609600" cy="498023"/>
            </a:xfrm>
            <a:prstGeom prst="rect">
              <a:avLst/>
            </a:prstGeom>
          </p:spPr>
        </p:pic>
        <p:pic>
          <p:nvPicPr>
            <p:cNvPr id="22" name="Picture 21" descr="A statue of a person&#10;&#10;AI-generated content may be incorrect.">
              <a:extLst>
                <a:ext uri="{FF2B5EF4-FFF2-40B4-BE49-F238E27FC236}">
                  <a16:creationId xmlns:a16="http://schemas.microsoft.com/office/drawing/2014/main" id="{823AF099-B4C9-4700-9F22-FB424952F0BD}"/>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924811" y="2149513"/>
              <a:ext cx="609600" cy="498023"/>
            </a:xfrm>
            <a:prstGeom prst="rect">
              <a:avLst/>
            </a:prstGeom>
          </p:spPr>
        </p:pic>
        <p:pic>
          <p:nvPicPr>
            <p:cNvPr id="23" name="Picture 22" descr="A statue of a person&#10;&#10;AI-generated content may be incorrect.">
              <a:extLst>
                <a:ext uri="{FF2B5EF4-FFF2-40B4-BE49-F238E27FC236}">
                  <a16:creationId xmlns:a16="http://schemas.microsoft.com/office/drawing/2014/main" id="{68B39A33-F14C-4D98-A1AD-5B7B7335846F}"/>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6534411" y="2149513"/>
              <a:ext cx="609600" cy="498023"/>
            </a:xfrm>
            <a:prstGeom prst="rect">
              <a:avLst/>
            </a:prstGeom>
          </p:spPr>
        </p:pic>
        <p:pic>
          <p:nvPicPr>
            <p:cNvPr id="24" name="Picture 23" descr="A statue of a person&#10;&#10;AI-generated content may be incorrect.">
              <a:extLst>
                <a:ext uri="{FF2B5EF4-FFF2-40B4-BE49-F238E27FC236}">
                  <a16:creationId xmlns:a16="http://schemas.microsoft.com/office/drawing/2014/main" id="{17CBFD3F-01A5-4226-A7EC-C178C64EA4CE}"/>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144011" y="2149513"/>
              <a:ext cx="609600" cy="498023"/>
            </a:xfrm>
            <a:prstGeom prst="rect">
              <a:avLst/>
            </a:prstGeom>
          </p:spPr>
        </p:pic>
        <p:pic>
          <p:nvPicPr>
            <p:cNvPr id="25" name="Picture 24" descr="A statue of a person&#10;&#10;AI-generated content may be incorrect.">
              <a:extLst>
                <a:ext uri="{FF2B5EF4-FFF2-40B4-BE49-F238E27FC236}">
                  <a16:creationId xmlns:a16="http://schemas.microsoft.com/office/drawing/2014/main" id="{2C9C5241-E39C-4C81-8DB4-C68437F93D90}"/>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753611" y="2149513"/>
              <a:ext cx="609600" cy="498023"/>
            </a:xfrm>
            <a:prstGeom prst="rect">
              <a:avLst/>
            </a:prstGeom>
          </p:spPr>
        </p:pic>
        <p:pic>
          <p:nvPicPr>
            <p:cNvPr id="26" name="Picture 25" descr="A statue of a person&#10;&#10;AI-generated content may be incorrect.">
              <a:extLst>
                <a:ext uri="{FF2B5EF4-FFF2-40B4-BE49-F238E27FC236}">
                  <a16:creationId xmlns:a16="http://schemas.microsoft.com/office/drawing/2014/main" id="{614D7306-3C75-4A29-B428-B6BC898B4BDB}"/>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363211" y="2149513"/>
              <a:ext cx="609600" cy="498023"/>
            </a:xfrm>
            <a:prstGeom prst="rect">
              <a:avLst/>
            </a:prstGeom>
          </p:spPr>
        </p:pic>
        <p:pic>
          <p:nvPicPr>
            <p:cNvPr id="27" name="Picture 26" descr="A statue of a person&#10;&#10;AI-generated content may be incorrect.">
              <a:extLst>
                <a:ext uri="{FF2B5EF4-FFF2-40B4-BE49-F238E27FC236}">
                  <a16:creationId xmlns:a16="http://schemas.microsoft.com/office/drawing/2014/main" id="{B8251087-87AF-407A-B039-3449F7ADA646}"/>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972811" y="2149513"/>
              <a:ext cx="609600" cy="498023"/>
            </a:xfrm>
            <a:prstGeom prst="rect">
              <a:avLst/>
            </a:prstGeom>
          </p:spPr>
        </p:pic>
        <p:pic>
          <p:nvPicPr>
            <p:cNvPr id="28" name="Picture 27" descr="A statue of a person&#10;&#10;AI-generated content may be incorrect.">
              <a:extLst>
                <a:ext uri="{FF2B5EF4-FFF2-40B4-BE49-F238E27FC236}">
                  <a16:creationId xmlns:a16="http://schemas.microsoft.com/office/drawing/2014/main" id="{B3D93B94-9B32-4181-A530-DE80516CE363}"/>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9582411" y="2149513"/>
              <a:ext cx="609600" cy="498023"/>
            </a:xfrm>
            <a:prstGeom prst="rect">
              <a:avLst/>
            </a:prstGeom>
          </p:spPr>
        </p:pic>
        <p:pic>
          <p:nvPicPr>
            <p:cNvPr id="29" name="Picture 28" descr="A statue of a person&#10;&#10;AI-generated content may be incorrect.">
              <a:extLst>
                <a:ext uri="{FF2B5EF4-FFF2-40B4-BE49-F238E27FC236}">
                  <a16:creationId xmlns:a16="http://schemas.microsoft.com/office/drawing/2014/main" id="{52BCDC52-3BB0-4736-BF9D-ED9B1E3DD934}"/>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192011" y="2149513"/>
              <a:ext cx="609600" cy="498023"/>
            </a:xfrm>
            <a:prstGeom prst="rect">
              <a:avLst/>
            </a:prstGeom>
          </p:spPr>
        </p:pic>
        <p:pic>
          <p:nvPicPr>
            <p:cNvPr id="30" name="Picture 29" descr="A statue of a person&#10;&#10;AI-generated content may be incorrect.">
              <a:extLst>
                <a:ext uri="{FF2B5EF4-FFF2-40B4-BE49-F238E27FC236}">
                  <a16:creationId xmlns:a16="http://schemas.microsoft.com/office/drawing/2014/main" id="{DE3BA350-347E-48D2-81FD-E197B0227E2F}"/>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801611" y="2149513"/>
              <a:ext cx="609600" cy="498023"/>
            </a:xfrm>
            <a:prstGeom prst="rect">
              <a:avLst/>
            </a:prstGeom>
          </p:spPr>
        </p:pic>
        <p:pic>
          <p:nvPicPr>
            <p:cNvPr id="31" name="Picture 30" descr="A statue of a person&#10;&#10;AI-generated content may be incorrect.">
              <a:extLst>
                <a:ext uri="{FF2B5EF4-FFF2-40B4-BE49-F238E27FC236}">
                  <a16:creationId xmlns:a16="http://schemas.microsoft.com/office/drawing/2014/main" id="{E748A3FB-AE39-4B38-A344-8275EC2C085D}"/>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315211" y="2644813"/>
              <a:ext cx="609600" cy="498023"/>
            </a:xfrm>
            <a:prstGeom prst="rect">
              <a:avLst/>
            </a:prstGeom>
          </p:spPr>
        </p:pic>
        <p:pic>
          <p:nvPicPr>
            <p:cNvPr id="32" name="Picture 31" descr="A statue of a person&#10;&#10;AI-generated content may be incorrect.">
              <a:extLst>
                <a:ext uri="{FF2B5EF4-FFF2-40B4-BE49-F238E27FC236}">
                  <a16:creationId xmlns:a16="http://schemas.microsoft.com/office/drawing/2014/main" id="{81B6292F-226D-4A02-A0A6-CCAAA9436197}"/>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924811" y="2644813"/>
              <a:ext cx="609600" cy="498023"/>
            </a:xfrm>
            <a:prstGeom prst="rect">
              <a:avLst/>
            </a:prstGeom>
          </p:spPr>
        </p:pic>
        <p:pic>
          <p:nvPicPr>
            <p:cNvPr id="33" name="Picture 32" descr="A statue of a person&#10;&#10;AI-generated content may be incorrect.">
              <a:extLst>
                <a:ext uri="{FF2B5EF4-FFF2-40B4-BE49-F238E27FC236}">
                  <a16:creationId xmlns:a16="http://schemas.microsoft.com/office/drawing/2014/main" id="{9602CE0B-1D79-4E38-8E8E-7F26B040698F}"/>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6534411" y="2644813"/>
              <a:ext cx="609600" cy="498023"/>
            </a:xfrm>
            <a:prstGeom prst="rect">
              <a:avLst/>
            </a:prstGeom>
          </p:spPr>
        </p:pic>
        <p:pic>
          <p:nvPicPr>
            <p:cNvPr id="34" name="Picture 33" descr="A statue of a person&#10;&#10;AI-generated content may be incorrect.">
              <a:extLst>
                <a:ext uri="{FF2B5EF4-FFF2-40B4-BE49-F238E27FC236}">
                  <a16:creationId xmlns:a16="http://schemas.microsoft.com/office/drawing/2014/main" id="{290BB281-3005-4D5C-A481-FF9D84DC118B}"/>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144011" y="2644813"/>
              <a:ext cx="609600" cy="498023"/>
            </a:xfrm>
            <a:prstGeom prst="rect">
              <a:avLst/>
            </a:prstGeom>
          </p:spPr>
        </p:pic>
        <p:pic>
          <p:nvPicPr>
            <p:cNvPr id="35" name="Picture 34" descr="A statue of a person&#10;&#10;AI-generated content may be incorrect.">
              <a:extLst>
                <a:ext uri="{FF2B5EF4-FFF2-40B4-BE49-F238E27FC236}">
                  <a16:creationId xmlns:a16="http://schemas.microsoft.com/office/drawing/2014/main" id="{D34177E9-E5F1-42B0-BA5B-F7058ADDEB32}"/>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753611" y="2644813"/>
              <a:ext cx="609600" cy="498023"/>
            </a:xfrm>
            <a:prstGeom prst="rect">
              <a:avLst/>
            </a:prstGeom>
          </p:spPr>
        </p:pic>
        <p:pic>
          <p:nvPicPr>
            <p:cNvPr id="36" name="Picture 35" descr="A statue of a person&#10;&#10;AI-generated content may be incorrect.">
              <a:extLst>
                <a:ext uri="{FF2B5EF4-FFF2-40B4-BE49-F238E27FC236}">
                  <a16:creationId xmlns:a16="http://schemas.microsoft.com/office/drawing/2014/main" id="{A4FF22FE-F407-4A1C-9356-2C2976948656}"/>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363211" y="2644813"/>
              <a:ext cx="609600" cy="498023"/>
            </a:xfrm>
            <a:prstGeom prst="rect">
              <a:avLst/>
            </a:prstGeom>
          </p:spPr>
        </p:pic>
        <p:pic>
          <p:nvPicPr>
            <p:cNvPr id="37" name="Picture 36" descr="A statue of a person&#10;&#10;AI-generated content may be incorrect.">
              <a:extLst>
                <a:ext uri="{FF2B5EF4-FFF2-40B4-BE49-F238E27FC236}">
                  <a16:creationId xmlns:a16="http://schemas.microsoft.com/office/drawing/2014/main" id="{99913F34-D0AD-41DE-A93E-17A97635C494}"/>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972811" y="2644813"/>
              <a:ext cx="609600" cy="498023"/>
            </a:xfrm>
            <a:prstGeom prst="rect">
              <a:avLst/>
            </a:prstGeom>
          </p:spPr>
        </p:pic>
        <p:pic>
          <p:nvPicPr>
            <p:cNvPr id="38" name="Picture 37" descr="A statue of a person&#10;&#10;AI-generated content may be incorrect.">
              <a:extLst>
                <a:ext uri="{FF2B5EF4-FFF2-40B4-BE49-F238E27FC236}">
                  <a16:creationId xmlns:a16="http://schemas.microsoft.com/office/drawing/2014/main" id="{A0F69335-F957-4A64-B4EE-4D5CD6FE6C07}"/>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9582411" y="2644813"/>
              <a:ext cx="609600" cy="498023"/>
            </a:xfrm>
            <a:prstGeom prst="rect">
              <a:avLst/>
            </a:prstGeom>
          </p:spPr>
        </p:pic>
        <p:pic>
          <p:nvPicPr>
            <p:cNvPr id="39" name="Picture 38" descr="A statue of a person&#10;&#10;AI-generated content may be incorrect.">
              <a:extLst>
                <a:ext uri="{FF2B5EF4-FFF2-40B4-BE49-F238E27FC236}">
                  <a16:creationId xmlns:a16="http://schemas.microsoft.com/office/drawing/2014/main" id="{1FDEF801-B88B-4C02-ABCC-CE3A2E987A8E}"/>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192011" y="2644813"/>
              <a:ext cx="609600" cy="498023"/>
            </a:xfrm>
            <a:prstGeom prst="rect">
              <a:avLst/>
            </a:prstGeom>
          </p:spPr>
        </p:pic>
        <p:pic>
          <p:nvPicPr>
            <p:cNvPr id="40" name="Picture 39" descr="A statue of a person&#10;&#10;AI-generated content may be incorrect.">
              <a:extLst>
                <a:ext uri="{FF2B5EF4-FFF2-40B4-BE49-F238E27FC236}">
                  <a16:creationId xmlns:a16="http://schemas.microsoft.com/office/drawing/2014/main" id="{F85C520D-6BA4-4EF0-B057-FCC3B9BA961A}"/>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801611" y="2644813"/>
              <a:ext cx="609600" cy="498023"/>
            </a:xfrm>
            <a:prstGeom prst="rect">
              <a:avLst/>
            </a:prstGeom>
          </p:spPr>
        </p:pic>
        <p:pic>
          <p:nvPicPr>
            <p:cNvPr id="41" name="Picture 40" descr="A statue of a person&#10;&#10;AI-generated content may be incorrect.">
              <a:extLst>
                <a:ext uri="{FF2B5EF4-FFF2-40B4-BE49-F238E27FC236}">
                  <a16:creationId xmlns:a16="http://schemas.microsoft.com/office/drawing/2014/main" id="{E58CA4A7-CF39-4AA9-A8CC-38FE5C9A5FC6}"/>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315211" y="3124873"/>
              <a:ext cx="609600" cy="498023"/>
            </a:xfrm>
            <a:prstGeom prst="rect">
              <a:avLst/>
            </a:prstGeom>
          </p:spPr>
        </p:pic>
        <p:pic>
          <p:nvPicPr>
            <p:cNvPr id="42" name="Picture 41" descr="A statue of a person&#10;&#10;AI-generated content may be incorrect.">
              <a:extLst>
                <a:ext uri="{FF2B5EF4-FFF2-40B4-BE49-F238E27FC236}">
                  <a16:creationId xmlns:a16="http://schemas.microsoft.com/office/drawing/2014/main" id="{46555535-9F4B-49FA-A26E-2A086C26086A}"/>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924811" y="3124873"/>
              <a:ext cx="609600" cy="498023"/>
            </a:xfrm>
            <a:prstGeom prst="rect">
              <a:avLst/>
            </a:prstGeom>
          </p:spPr>
        </p:pic>
        <p:pic>
          <p:nvPicPr>
            <p:cNvPr id="43" name="Picture 42" descr="A statue of a person&#10;&#10;AI-generated content may be incorrect.">
              <a:extLst>
                <a:ext uri="{FF2B5EF4-FFF2-40B4-BE49-F238E27FC236}">
                  <a16:creationId xmlns:a16="http://schemas.microsoft.com/office/drawing/2014/main" id="{750BFDC4-843A-4B0C-BC9C-BE7D1EEDC3B1}"/>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6534411" y="3124873"/>
              <a:ext cx="609600" cy="498023"/>
            </a:xfrm>
            <a:prstGeom prst="rect">
              <a:avLst/>
            </a:prstGeom>
          </p:spPr>
        </p:pic>
        <p:pic>
          <p:nvPicPr>
            <p:cNvPr id="44" name="Picture 43" descr="A statue of a person&#10;&#10;AI-generated content may be incorrect.">
              <a:extLst>
                <a:ext uri="{FF2B5EF4-FFF2-40B4-BE49-F238E27FC236}">
                  <a16:creationId xmlns:a16="http://schemas.microsoft.com/office/drawing/2014/main" id="{6EA435D6-0E32-4F1A-A1B1-B001293EAE16}"/>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144011" y="3124873"/>
              <a:ext cx="609600" cy="498023"/>
            </a:xfrm>
            <a:prstGeom prst="rect">
              <a:avLst/>
            </a:prstGeom>
          </p:spPr>
        </p:pic>
        <p:pic>
          <p:nvPicPr>
            <p:cNvPr id="45" name="Picture 44" descr="A statue of a person&#10;&#10;AI-generated content may be incorrect.">
              <a:extLst>
                <a:ext uri="{FF2B5EF4-FFF2-40B4-BE49-F238E27FC236}">
                  <a16:creationId xmlns:a16="http://schemas.microsoft.com/office/drawing/2014/main" id="{766000CA-29B7-495B-80C7-EEE554634473}"/>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753611" y="3124873"/>
              <a:ext cx="609600" cy="498023"/>
            </a:xfrm>
            <a:prstGeom prst="rect">
              <a:avLst/>
            </a:prstGeom>
          </p:spPr>
        </p:pic>
        <p:pic>
          <p:nvPicPr>
            <p:cNvPr id="46" name="Picture 45" descr="A statue of a person&#10;&#10;AI-generated content may be incorrect.">
              <a:extLst>
                <a:ext uri="{FF2B5EF4-FFF2-40B4-BE49-F238E27FC236}">
                  <a16:creationId xmlns:a16="http://schemas.microsoft.com/office/drawing/2014/main" id="{86FB41B7-914E-461D-9BD0-16E8ECC34355}"/>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363211" y="3124873"/>
              <a:ext cx="609600" cy="498023"/>
            </a:xfrm>
            <a:prstGeom prst="rect">
              <a:avLst/>
            </a:prstGeom>
          </p:spPr>
        </p:pic>
        <p:pic>
          <p:nvPicPr>
            <p:cNvPr id="47" name="Picture 46" descr="A statue of a person&#10;&#10;AI-generated content may be incorrect.">
              <a:extLst>
                <a:ext uri="{FF2B5EF4-FFF2-40B4-BE49-F238E27FC236}">
                  <a16:creationId xmlns:a16="http://schemas.microsoft.com/office/drawing/2014/main" id="{F369F983-64AC-48AB-BC35-A83AB2753E2B}"/>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972811" y="3124873"/>
              <a:ext cx="609600" cy="498023"/>
            </a:xfrm>
            <a:prstGeom prst="rect">
              <a:avLst/>
            </a:prstGeom>
          </p:spPr>
        </p:pic>
        <p:pic>
          <p:nvPicPr>
            <p:cNvPr id="48" name="Picture 47" descr="A statue of a person&#10;&#10;AI-generated content may be incorrect.">
              <a:extLst>
                <a:ext uri="{FF2B5EF4-FFF2-40B4-BE49-F238E27FC236}">
                  <a16:creationId xmlns:a16="http://schemas.microsoft.com/office/drawing/2014/main" id="{D6BDBA26-AD6E-452E-93A9-2B0D918EB830}"/>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9582411" y="3124873"/>
              <a:ext cx="609600" cy="498023"/>
            </a:xfrm>
            <a:prstGeom prst="rect">
              <a:avLst/>
            </a:prstGeom>
          </p:spPr>
        </p:pic>
        <p:pic>
          <p:nvPicPr>
            <p:cNvPr id="49" name="Picture 48" descr="A statue of a person&#10;&#10;AI-generated content may be incorrect.">
              <a:extLst>
                <a:ext uri="{FF2B5EF4-FFF2-40B4-BE49-F238E27FC236}">
                  <a16:creationId xmlns:a16="http://schemas.microsoft.com/office/drawing/2014/main" id="{963D59F9-614F-4080-B2CE-F475AEBF4399}"/>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192011" y="3124873"/>
              <a:ext cx="609600" cy="498023"/>
            </a:xfrm>
            <a:prstGeom prst="rect">
              <a:avLst/>
            </a:prstGeom>
          </p:spPr>
        </p:pic>
        <p:pic>
          <p:nvPicPr>
            <p:cNvPr id="50" name="Picture 49" descr="A statue of a person&#10;&#10;AI-generated content may be incorrect.">
              <a:extLst>
                <a:ext uri="{FF2B5EF4-FFF2-40B4-BE49-F238E27FC236}">
                  <a16:creationId xmlns:a16="http://schemas.microsoft.com/office/drawing/2014/main" id="{CEF1A572-1BF8-4758-85DB-5C2B66E444C7}"/>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801611" y="3124873"/>
              <a:ext cx="609600" cy="498023"/>
            </a:xfrm>
            <a:prstGeom prst="rect">
              <a:avLst/>
            </a:prstGeom>
          </p:spPr>
        </p:pic>
        <p:pic>
          <p:nvPicPr>
            <p:cNvPr id="51" name="Picture 50" descr="A statue of a person&#10;&#10;AI-generated content may be incorrect.">
              <a:extLst>
                <a:ext uri="{FF2B5EF4-FFF2-40B4-BE49-F238E27FC236}">
                  <a16:creationId xmlns:a16="http://schemas.microsoft.com/office/drawing/2014/main" id="{CF84893D-FB6C-47DA-BBA5-B431253365B7}"/>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315211" y="3620173"/>
              <a:ext cx="609600" cy="498023"/>
            </a:xfrm>
            <a:prstGeom prst="rect">
              <a:avLst/>
            </a:prstGeom>
          </p:spPr>
        </p:pic>
        <p:pic>
          <p:nvPicPr>
            <p:cNvPr id="52" name="Picture 51" descr="A statue of a person&#10;&#10;AI-generated content may be incorrect.">
              <a:extLst>
                <a:ext uri="{FF2B5EF4-FFF2-40B4-BE49-F238E27FC236}">
                  <a16:creationId xmlns:a16="http://schemas.microsoft.com/office/drawing/2014/main" id="{97D1036B-4302-4EB1-889F-E877F2719D95}"/>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924811" y="3620173"/>
              <a:ext cx="609600" cy="498023"/>
            </a:xfrm>
            <a:prstGeom prst="rect">
              <a:avLst/>
            </a:prstGeom>
          </p:spPr>
        </p:pic>
        <p:pic>
          <p:nvPicPr>
            <p:cNvPr id="53" name="Picture 52" descr="A statue of a person&#10;&#10;AI-generated content may be incorrect.">
              <a:extLst>
                <a:ext uri="{FF2B5EF4-FFF2-40B4-BE49-F238E27FC236}">
                  <a16:creationId xmlns:a16="http://schemas.microsoft.com/office/drawing/2014/main" id="{FF3F2A9D-6C71-4525-9CDE-D673BED36BA2}"/>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6534411" y="3620173"/>
              <a:ext cx="609600" cy="498023"/>
            </a:xfrm>
            <a:prstGeom prst="rect">
              <a:avLst/>
            </a:prstGeom>
          </p:spPr>
        </p:pic>
        <p:pic>
          <p:nvPicPr>
            <p:cNvPr id="54" name="Picture 53" descr="A statue of a person&#10;&#10;AI-generated content may be incorrect.">
              <a:extLst>
                <a:ext uri="{FF2B5EF4-FFF2-40B4-BE49-F238E27FC236}">
                  <a16:creationId xmlns:a16="http://schemas.microsoft.com/office/drawing/2014/main" id="{1881F919-53AD-4D98-94C7-472FC6B4D49D}"/>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144011" y="3620173"/>
              <a:ext cx="609600" cy="498023"/>
            </a:xfrm>
            <a:prstGeom prst="rect">
              <a:avLst/>
            </a:prstGeom>
          </p:spPr>
        </p:pic>
        <p:pic>
          <p:nvPicPr>
            <p:cNvPr id="55" name="Picture 54" descr="A statue of a person&#10;&#10;AI-generated content may be incorrect.">
              <a:extLst>
                <a:ext uri="{FF2B5EF4-FFF2-40B4-BE49-F238E27FC236}">
                  <a16:creationId xmlns:a16="http://schemas.microsoft.com/office/drawing/2014/main" id="{02D29BA8-B599-4E72-87B5-E9B8FC6B71F5}"/>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753611" y="3620173"/>
              <a:ext cx="609600" cy="498023"/>
            </a:xfrm>
            <a:prstGeom prst="rect">
              <a:avLst/>
            </a:prstGeom>
          </p:spPr>
        </p:pic>
        <p:pic>
          <p:nvPicPr>
            <p:cNvPr id="56" name="Picture 55" descr="A statue of a person&#10;&#10;AI-generated content may be incorrect.">
              <a:extLst>
                <a:ext uri="{FF2B5EF4-FFF2-40B4-BE49-F238E27FC236}">
                  <a16:creationId xmlns:a16="http://schemas.microsoft.com/office/drawing/2014/main" id="{7D859F5C-3098-4697-BC74-DB13C2365A98}"/>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363211" y="3620173"/>
              <a:ext cx="609600" cy="498023"/>
            </a:xfrm>
            <a:prstGeom prst="rect">
              <a:avLst/>
            </a:prstGeom>
          </p:spPr>
        </p:pic>
        <p:pic>
          <p:nvPicPr>
            <p:cNvPr id="57" name="Picture 56" descr="A statue of a person&#10;&#10;AI-generated content may be incorrect.">
              <a:extLst>
                <a:ext uri="{FF2B5EF4-FFF2-40B4-BE49-F238E27FC236}">
                  <a16:creationId xmlns:a16="http://schemas.microsoft.com/office/drawing/2014/main" id="{509851FF-055F-4419-AEC9-E304EA2DDD60}"/>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972811" y="3620173"/>
              <a:ext cx="609600" cy="498023"/>
            </a:xfrm>
            <a:prstGeom prst="rect">
              <a:avLst/>
            </a:prstGeom>
          </p:spPr>
        </p:pic>
        <p:pic>
          <p:nvPicPr>
            <p:cNvPr id="58" name="Picture 57" descr="A statue of a person&#10;&#10;AI-generated content may be incorrect.">
              <a:extLst>
                <a:ext uri="{FF2B5EF4-FFF2-40B4-BE49-F238E27FC236}">
                  <a16:creationId xmlns:a16="http://schemas.microsoft.com/office/drawing/2014/main" id="{90349184-075F-45FF-83BF-44AF33A9EC2E}"/>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9582411" y="3620173"/>
              <a:ext cx="609600" cy="498023"/>
            </a:xfrm>
            <a:prstGeom prst="rect">
              <a:avLst/>
            </a:prstGeom>
          </p:spPr>
        </p:pic>
        <p:pic>
          <p:nvPicPr>
            <p:cNvPr id="59" name="Picture 58" descr="A statue of a person&#10;&#10;AI-generated content may be incorrect.">
              <a:extLst>
                <a:ext uri="{FF2B5EF4-FFF2-40B4-BE49-F238E27FC236}">
                  <a16:creationId xmlns:a16="http://schemas.microsoft.com/office/drawing/2014/main" id="{A5014932-BF34-462E-ADDE-3DF413ECA8BA}"/>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192011" y="3620173"/>
              <a:ext cx="609600" cy="498023"/>
            </a:xfrm>
            <a:prstGeom prst="rect">
              <a:avLst/>
            </a:prstGeom>
          </p:spPr>
        </p:pic>
        <p:pic>
          <p:nvPicPr>
            <p:cNvPr id="60" name="Picture 59" descr="A statue of a person&#10;&#10;AI-generated content may be incorrect.">
              <a:extLst>
                <a:ext uri="{FF2B5EF4-FFF2-40B4-BE49-F238E27FC236}">
                  <a16:creationId xmlns:a16="http://schemas.microsoft.com/office/drawing/2014/main" id="{ED5737C2-BB5E-4546-8054-8A537F1262DA}"/>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801611" y="3620173"/>
              <a:ext cx="609600" cy="498023"/>
            </a:xfrm>
            <a:prstGeom prst="rect">
              <a:avLst/>
            </a:prstGeom>
          </p:spPr>
        </p:pic>
        <p:pic>
          <p:nvPicPr>
            <p:cNvPr id="61" name="Picture 60" descr="A statue of a person&#10;&#10;AI-generated content may be incorrect.">
              <a:extLst>
                <a:ext uri="{FF2B5EF4-FFF2-40B4-BE49-F238E27FC236}">
                  <a16:creationId xmlns:a16="http://schemas.microsoft.com/office/drawing/2014/main" id="{546E1467-3388-4E8D-8BCD-C0107D99B9E8}"/>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315211" y="4107853"/>
              <a:ext cx="609600" cy="498023"/>
            </a:xfrm>
            <a:prstGeom prst="rect">
              <a:avLst/>
            </a:prstGeom>
          </p:spPr>
        </p:pic>
        <p:pic>
          <p:nvPicPr>
            <p:cNvPr id="62" name="Picture 61" descr="A statue of a person&#10;&#10;AI-generated content may be incorrect.">
              <a:extLst>
                <a:ext uri="{FF2B5EF4-FFF2-40B4-BE49-F238E27FC236}">
                  <a16:creationId xmlns:a16="http://schemas.microsoft.com/office/drawing/2014/main" id="{59812A7B-8909-4638-B4E5-A9996163DA4C}"/>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924811" y="4107853"/>
              <a:ext cx="609600" cy="498023"/>
            </a:xfrm>
            <a:prstGeom prst="rect">
              <a:avLst/>
            </a:prstGeom>
          </p:spPr>
        </p:pic>
        <p:pic>
          <p:nvPicPr>
            <p:cNvPr id="63" name="Picture 62" descr="A statue of a person&#10;&#10;AI-generated content may be incorrect.">
              <a:extLst>
                <a:ext uri="{FF2B5EF4-FFF2-40B4-BE49-F238E27FC236}">
                  <a16:creationId xmlns:a16="http://schemas.microsoft.com/office/drawing/2014/main" id="{367F02B3-390F-4DCA-A3AA-49E326BED349}"/>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6534411" y="4107853"/>
              <a:ext cx="609600" cy="498023"/>
            </a:xfrm>
            <a:prstGeom prst="rect">
              <a:avLst/>
            </a:prstGeom>
          </p:spPr>
        </p:pic>
        <p:pic>
          <p:nvPicPr>
            <p:cNvPr id="64" name="Picture 63" descr="A statue of a person&#10;&#10;AI-generated content may be incorrect.">
              <a:extLst>
                <a:ext uri="{FF2B5EF4-FFF2-40B4-BE49-F238E27FC236}">
                  <a16:creationId xmlns:a16="http://schemas.microsoft.com/office/drawing/2014/main" id="{0F3A2290-C453-47BA-9522-8B3295E70937}"/>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144011" y="4107853"/>
              <a:ext cx="609600" cy="498023"/>
            </a:xfrm>
            <a:prstGeom prst="rect">
              <a:avLst/>
            </a:prstGeom>
          </p:spPr>
        </p:pic>
        <p:pic>
          <p:nvPicPr>
            <p:cNvPr id="65" name="Picture 64" descr="A statue of a person&#10;&#10;AI-generated content may be incorrect.">
              <a:extLst>
                <a:ext uri="{FF2B5EF4-FFF2-40B4-BE49-F238E27FC236}">
                  <a16:creationId xmlns:a16="http://schemas.microsoft.com/office/drawing/2014/main" id="{5098A954-2404-49E9-88FF-B30A5E36CAFE}"/>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753611" y="4107853"/>
              <a:ext cx="609600" cy="498023"/>
            </a:xfrm>
            <a:prstGeom prst="rect">
              <a:avLst/>
            </a:prstGeom>
          </p:spPr>
        </p:pic>
        <p:pic>
          <p:nvPicPr>
            <p:cNvPr id="66" name="Picture 65" descr="A statue of a person&#10;&#10;AI-generated content may be incorrect.">
              <a:extLst>
                <a:ext uri="{FF2B5EF4-FFF2-40B4-BE49-F238E27FC236}">
                  <a16:creationId xmlns:a16="http://schemas.microsoft.com/office/drawing/2014/main" id="{6D3A9C20-3BFF-482B-881C-C1689A0F282D}"/>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363211" y="4107853"/>
              <a:ext cx="609600" cy="498023"/>
            </a:xfrm>
            <a:prstGeom prst="rect">
              <a:avLst/>
            </a:prstGeom>
          </p:spPr>
        </p:pic>
        <p:pic>
          <p:nvPicPr>
            <p:cNvPr id="67" name="Picture 66" descr="A statue of a person&#10;&#10;AI-generated content may be incorrect.">
              <a:extLst>
                <a:ext uri="{FF2B5EF4-FFF2-40B4-BE49-F238E27FC236}">
                  <a16:creationId xmlns:a16="http://schemas.microsoft.com/office/drawing/2014/main" id="{52C2C972-5F3E-48E8-9372-F0475E0449BB}"/>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972811" y="4107853"/>
              <a:ext cx="609600" cy="498023"/>
            </a:xfrm>
            <a:prstGeom prst="rect">
              <a:avLst/>
            </a:prstGeom>
          </p:spPr>
        </p:pic>
        <p:pic>
          <p:nvPicPr>
            <p:cNvPr id="68" name="Picture 67" descr="A statue of a person&#10;&#10;AI-generated content may be incorrect.">
              <a:extLst>
                <a:ext uri="{FF2B5EF4-FFF2-40B4-BE49-F238E27FC236}">
                  <a16:creationId xmlns:a16="http://schemas.microsoft.com/office/drawing/2014/main" id="{5E7E15AF-6B68-4A82-A0A8-0BFA56086808}"/>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9582411" y="4107853"/>
              <a:ext cx="609600" cy="498023"/>
            </a:xfrm>
            <a:prstGeom prst="rect">
              <a:avLst/>
            </a:prstGeom>
          </p:spPr>
        </p:pic>
        <p:pic>
          <p:nvPicPr>
            <p:cNvPr id="69" name="Picture 68" descr="A statue of a person&#10;&#10;AI-generated content may be incorrect.">
              <a:extLst>
                <a:ext uri="{FF2B5EF4-FFF2-40B4-BE49-F238E27FC236}">
                  <a16:creationId xmlns:a16="http://schemas.microsoft.com/office/drawing/2014/main" id="{A1BA6525-56FA-4508-B0E7-D049EDCF5711}"/>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192011" y="4107853"/>
              <a:ext cx="609600" cy="498023"/>
            </a:xfrm>
            <a:prstGeom prst="rect">
              <a:avLst/>
            </a:prstGeom>
          </p:spPr>
        </p:pic>
        <p:pic>
          <p:nvPicPr>
            <p:cNvPr id="70" name="Picture 69" descr="A statue of a person&#10;&#10;AI-generated content may be incorrect.">
              <a:extLst>
                <a:ext uri="{FF2B5EF4-FFF2-40B4-BE49-F238E27FC236}">
                  <a16:creationId xmlns:a16="http://schemas.microsoft.com/office/drawing/2014/main" id="{901104DF-AE82-4A09-B9C6-24296CF79835}"/>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801611" y="4107853"/>
              <a:ext cx="609600" cy="498023"/>
            </a:xfrm>
            <a:prstGeom prst="rect">
              <a:avLst/>
            </a:prstGeom>
          </p:spPr>
        </p:pic>
        <p:pic>
          <p:nvPicPr>
            <p:cNvPr id="71" name="Picture 70" descr="A statue of a person&#10;&#10;AI-generated content may be incorrect.">
              <a:extLst>
                <a:ext uri="{FF2B5EF4-FFF2-40B4-BE49-F238E27FC236}">
                  <a16:creationId xmlns:a16="http://schemas.microsoft.com/office/drawing/2014/main" id="{6D434054-058C-4479-B0E1-E1A2579893D1}"/>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315211" y="4595533"/>
              <a:ext cx="609600" cy="498023"/>
            </a:xfrm>
            <a:prstGeom prst="rect">
              <a:avLst/>
            </a:prstGeom>
          </p:spPr>
        </p:pic>
        <p:pic>
          <p:nvPicPr>
            <p:cNvPr id="72" name="Picture 71" descr="A statue of a person&#10;&#10;AI-generated content may be incorrect.">
              <a:extLst>
                <a:ext uri="{FF2B5EF4-FFF2-40B4-BE49-F238E27FC236}">
                  <a16:creationId xmlns:a16="http://schemas.microsoft.com/office/drawing/2014/main" id="{517B7C78-95FA-4666-97BA-5B7F02F29D52}"/>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924811" y="4595533"/>
              <a:ext cx="609600" cy="498023"/>
            </a:xfrm>
            <a:prstGeom prst="rect">
              <a:avLst/>
            </a:prstGeom>
          </p:spPr>
        </p:pic>
        <p:pic>
          <p:nvPicPr>
            <p:cNvPr id="73" name="Picture 72" descr="A statue of a person&#10;&#10;AI-generated content may be incorrect.">
              <a:extLst>
                <a:ext uri="{FF2B5EF4-FFF2-40B4-BE49-F238E27FC236}">
                  <a16:creationId xmlns:a16="http://schemas.microsoft.com/office/drawing/2014/main" id="{0D5EF0F9-98D1-4D4B-BE91-F21D4A2E25ED}"/>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6534411" y="4595533"/>
              <a:ext cx="609600" cy="498023"/>
            </a:xfrm>
            <a:prstGeom prst="rect">
              <a:avLst/>
            </a:prstGeom>
          </p:spPr>
        </p:pic>
        <p:pic>
          <p:nvPicPr>
            <p:cNvPr id="74" name="Picture 73" descr="A statue of a person&#10;&#10;AI-generated content may be incorrect.">
              <a:extLst>
                <a:ext uri="{FF2B5EF4-FFF2-40B4-BE49-F238E27FC236}">
                  <a16:creationId xmlns:a16="http://schemas.microsoft.com/office/drawing/2014/main" id="{FEC4104B-19B5-49EF-9F8D-4BF2C10B5ABB}"/>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144011" y="4595533"/>
              <a:ext cx="609600" cy="498023"/>
            </a:xfrm>
            <a:prstGeom prst="rect">
              <a:avLst/>
            </a:prstGeom>
          </p:spPr>
        </p:pic>
        <p:pic>
          <p:nvPicPr>
            <p:cNvPr id="75" name="Picture 74" descr="A statue of a person&#10;&#10;AI-generated content may be incorrect.">
              <a:extLst>
                <a:ext uri="{FF2B5EF4-FFF2-40B4-BE49-F238E27FC236}">
                  <a16:creationId xmlns:a16="http://schemas.microsoft.com/office/drawing/2014/main" id="{6D76C205-B41B-43F3-B614-3B89DAACE404}"/>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753611" y="4595533"/>
              <a:ext cx="609600" cy="498023"/>
            </a:xfrm>
            <a:prstGeom prst="rect">
              <a:avLst/>
            </a:prstGeom>
          </p:spPr>
        </p:pic>
        <p:pic>
          <p:nvPicPr>
            <p:cNvPr id="76" name="Picture 75" descr="A statue of a person&#10;&#10;AI-generated content may be incorrect.">
              <a:extLst>
                <a:ext uri="{FF2B5EF4-FFF2-40B4-BE49-F238E27FC236}">
                  <a16:creationId xmlns:a16="http://schemas.microsoft.com/office/drawing/2014/main" id="{1F97F8E9-B3BC-4ED9-B6FC-2EEAA3D55438}"/>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363211" y="4595533"/>
              <a:ext cx="609600" cy="498023"/>
            </a:xfrm>
            <a:prstGeom prst="rect">
              <a:avLst/>
            </a:prstGeom>
          </p:spPr>
        </p:pic>
        <p:pic>
          <p:nvPicPr>
            <p:cNvPr id="77" name="Picture 76" descr="A statue of a person&#10;&#10;AI-generated content may be incorrect.">
              <a:extLst>
                <a:ext uri="{FF2B5EF4-FFF2-40B4-BE49-F238E27FC236}">
                  <a16:creationId xmlns:a16="http://schemas.microsoft.com/office/drawing/2014/main" id="{4440FA90-3F4F-4A94-A969-A3F12F263D01}"/>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972811" y="4595533"/>
              <a:ext cx="609600" cy="498023"/>
            </a:xfrm>
            <a:prstGeom prst="rect">
              <a:avLst/>
            </a:prstGeom>
          </p:spPr>
        </p:pic>
        <p:pic>
          <p:nvPicPr>
            <p:cNvPr id="78" name="Picture 77" descr="A statue of a person&#10;&#10;AI-generated content may be incorrect.">
              <a:extLst>
                <a:ext uri="{FF2B5EF4-FFF2-40B4-BE49-F238E27FC236}">
                  <a16:creationId xmlns:a16="http://schemas.microsoft.com/office/drawing/2014/main" id="{EA117DAC-F723-4CC6-9783-17ECF540F86C}"/>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9582411" y="4595533"/>
              <a:ext cx="609600" cy="498023"/>
            </a:xfrm>
            <a:prstGeom prst="rect">
              <a:avLst/>
            </a:prstGeom>
          </p:spPr>
        </p:pic>
        <p:pic>
          <p:nvPicPr>
            <p:cNvPr id="79" name="Picture 78" descr="A statue of a person&#10;&#10;AI-generated content may be incorrect.">
              <a:extLst>
                <a:ext uri="{FF2B5EF4-FFF2-40B4-BE49-F238E27FC236}">
                  <a16:creationId xmlns:a16="http://schemas.microsoft.com/office/drawing/2014/main" id="{3792F462-E730-4FD3-81BA-62221D3831C3}"/>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192011" y="4595533"/>
              <a:ext cx="609600" cy="498023"/>
            </a:xfrm>
            <a:prstGeom prst="rect">
              <a:avLst/>
            </a:prstGeom>
          </p:spPr>
        </p:pic>
        <p:pic>
          <p:nvPicPr>
            <p:cNvPr id="80" name="Picture 79" descr="A statue of a person&#10;&#10;AI-generated content may be incorrect.">
              <a:extLst>
                <a:ext uri="{FF2B5EF4-FFF2-40B4-BE49-F238E27FC236}">
                  <a16:creationId xmlns:a16="http://schemas.microsoft.com/office/drawing/2014/main" id="{565260EC-8F28-4507-97CF-9ED83814D718}"/>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801611" y="4595533"/>
              <a:ext cx="609600" cy="498023"/>
            </a:xfrm>
            <a:prstGeom prst="rect">
              <a:avLst/>
            </a:prstGeom>
          </p:spPr>
        </p:pic>
        <p:pic>
          <p:nvPicPr>
            <p:cNvPr id="81" name="Picture 80" descr="A statue of a person&#10;&#10;AI-generated content may be incorrect.">
              <a:extLst>
                <a:ext uri="{FF2B5EF4-FFF2-40B4-BE49-F238E27FC236}">
                  <a16:creationId xmlns:a16="http://schemas.microsoft.com/office/drawing/2014/main" id="{AC380C42-603C-40F0-8203-16F265D8F4F0}"/>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315211" y="5090833"/>
              <a:ext cx="609600" cy="498023"/>
            </a:xfrm>
            <a:prstGeom prst="rect">
              <a:avLst/>
            </a:prstGeom>
          </p:spPr>
        </p:pic>
        <p:pic>
          <p:nvPicPr>
            <p:cNvPr id="82" name="Picture 81" descr="A statue of a person&#10;&#10;AI-generated content may be incorrect.">
              <a:extLst>
                <a:ext uri="{FF2B5EF4-FFF2-40B4-BE49-F238E27FC236}">
                  <a16:creationId xmlns:a16="http://schemas.microsoft.com/office/drawing/2014/main" id="{605B487A-8948-4A72-ACF6-EDBA997BCCC0}"/>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924811" y="5090833"/>
              <a:ext cx="609600" cy="498023"/>
            </a:xfrm>
            <a:prstGeom prst="rect">
              <a:avLst/>
            </a:prstGeom>
          </p:spPr>
        </p:pic>
        <p:pic>
          <p:nvPicPr>
            <p:cNvPr id="83" name="Picture 82" descr="A statue of a person&#10;&#10;AI-generated content may be incorrect.">
              <a:extLst>
                <a:ext uri="{FF2B5EF4-FFF2-40B4-BE49-F238E27FC236}">
                  <a16:creationId xmlns:a16="http://schemas.microsoft.com/office/drawing/2014/main" id="{8D37F39A-47C6-43C9-9068-58B582FA062F}"/>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6534411" y="5090833"/>
              <a:ext cx="609600" cy="498023"/>
            </a:xfrm>
            <a:prstGeom prst="rect">
              <a:avLst/>
            </a:prstGeom>
          </p:spPr>
        </p:pic>
        <p:pic>
          <p:nvPicPr>
            <p:cNvPr id="84" name="Picture 83" descr="A statue of a person&#10;&#10;AI-generated content may be incorrect.">
              <a:extLst>
                <a:ext uri="{FF2B5EF4-FFF2-40B4-BE49-F238E27FC236}">
                  <a16:creationId xmlns:a16="http://schemas.microsoft.com/office/drawing/2014/main" id="{1987BD2D-92A0-4286-AFA6-7449F2042DE4}"/>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144011" y="5090833"/>
              <a:ext cx="609600" cy="498023"/>
            </a:xfrm>
            <a:prstGeom prst="rect">
              <a:avLst/>
            </a:prstGeom>
          </p:spPr>
        </p:pic>
        <p:pic>
          <p:nvPicPr>
            <p:cNvPr id="85" name="Picture 84" descr="A statue of a person&#10;&#10;AI-generated content may be incorrect.">
              <a:extLst>
                <a:ext uri="{FF2B5EF4-FFF2-40B4-BE49-F238E27FC236}">
                  <a16:creationId xmlns:a16="http://schemas.microsoft.com/office/drawing/2014/main" id="{9FB7E251-F1E5-4647-A462-87DFA6CB8A2E}"/>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753611" y="5090833"/>
              <a:ext cx="609600" cy="498023"/>
            </a:xfrm>
            <a:prstGeom prst="rect">
              <a:avLst/>
            </a:prstGeom>
          </p:spPr>
        </p:pic>
        <p:pic>
          <p:nvPicPr>
            <p:cNvPr id="86" name="Picture 85" descr="A statue of a person&#10;&#10;AI-generated content may be incorrect.">
              <a:extLst>
                <a:ext uri="{FF2B5EF4-FFF2-40B4-BE49-F238E27FC236}">
                  <a16:creationId xmlns:a16="http://schemas.microsoft.com/office/drawing/2014/main" id="{01724C27-B304-4704-AC43-FBFE1206F67A}"/>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363211" y="5090833"/>
              <a:ext cx="609600" cy="498023"/>
            </a:xfrm>
            <a:prstGeom prst="rect">
              <a:avLst/>
            </a:prstGeom>
          </p:spPr>
        </p:pic>
        <p:pic>
          <p:nvPicPr>
            <p:cNvPr id="87" name="Picture 86" descr="A statue of a person&#10;&#10;AI-generated content may be incorrect.">
              <a:extLst>
                <a:ext uri="{FF2B5EF4-FFF2-40B4-BE49-F238E27FC236}">
                  <a16:creationId xmlns:a16="http://schemas.microsoft.com/office/drawing/2014/main" id="{2103BAA7-90A9-40D0-85C9-14493C113A3D}"/>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972811" y="5090833"/>
              <a:ext cx="609600" cy="498023"/>
            </a:xfrm>
            <a:prstGeom prst="rect">
              <a:avLst/>
            </a:prstGeom>
          </p:spPr>
        </p:pic>
        <p:pic>
          <p:nvPicPr>
            <p:cNvPr id="88" name="Picture 87" descr="A statue of a person&#10;&#10;AI-generated content may be incorrect.">
              <a:extLst>
                <a:ext uri="{FF2B5EF4-FFF2-40B4-BE49-F238E27FC236}">
                  <a16:creationId xmlns:a16="http://schemas.microsoft.com/office/drawing/2014/main" id="{573DA6E2-6B9D-4989-91C6-BEFD143E2A94}"/>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9582411" y="5090833"/>
              <a:ext cx="609600" cy="498023"/>
            </a:xfrm>
            <a:prstGeom prst="rect">
              <a:avLst/>
            </a:prstGeom>
          </p:spPr>
        </p:pic>
        <p:pic>
          <p:nvPicPr>
            <p:cNvPr id="89" name="Picture 88" descr="A statue of a person&#10;&#10;AI-generated content may be incorrect.">
              <a:extLst>
                <a:ext uri="{FF2B5EF4-FFF2-40B4-BE49-F238E27FC236}">
                  <a16:creationId xmlns:a16="http://schemas.microsoft.com/office/drawing/2014/main" id="{BA608620-B324-4F0B-814A-AC47E7CA190C}"/>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192011" y="5090833"/>
              <a:ext cx="609600" cy="498023"/>
            </a:xfrm>
            <a:prstGeom prst="rect">
              <a:avLst/>
            </a:prstGeom>
          </p:spPr>
        </p:pic>
        <p:pic>
          <p:nvPicPr>
            <p:cNvPr id="90" name="Picture 89" descr="A statue of a person&#10;&#10;AI-generated content may be incorrect.">
              <a:extLst>
                <a:ext uri="{FF2B5EF4-FFF2-40B4-BE49-F238E27FC236}">
                  <a16:creationId xmlns:a16="http://schemas.microsoft.com/office/drawing/2014/main" id="{29F5D245-948E-43ED-A3F0-0390A49A8AFF}"/>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801611" y="5090833"/>
              <a:ext cx="609600" cy="498023"/>
            </a:xfrm>
            <a:prstGeom prst="rect">
              <a:avLst/>
            </a:prstGeom>
          </p:spPr>
        </p:pic>
        <p:pic>
          <p:nvPicPr>
            <p:cNvPr id="91" name="Picture 90" descr="A statue of a person&#10;&#10;AI-generated content may be incorrect.">
              <a:extLst>
                <a:ext uri="{FF2B5EF4-FFF2-40B4-BE49-F238E27FC236}">
                  <a16:creationId xmlns:a16="http://schemas.microsoft.com/office/drawing/2014/main" id="{4AB2E003-94C4-4B9B-9587-91B17A5AD663}"/>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315211" y="5563273"/>
              <a:ext cx="609600" cy="498023"/>
            </a:xfrm>
            <a:prstGeom prst="rect">
              <a:avLst/>
            </a:prstGeom>
          </p:spPr>
        </p:pic>
        <p:pic>
          <p:nvPicPr>
            <p:cNvPr id="92" name="Picture 91" descr="A statue of a person&#10;&#10;AI-generated content may be incorrect.">
              <a:extLst>
                <a:ext uri="{FF2B5EF4-FFF2-40B4-BE49-F238E27FC236}">
                  <a16:creationId xmlns:a16="http://schemas.microsoft.com/office/drawing/2014/main" id="{558B2EFE-A01C-483B-B939-8E2B302D509D}"/>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924811" y="5563273"/>
              <a:ext cx="609600" cy="498023"/>
            </a:xfrm>
            <a:prstGeom prst="rect">
              <a:avLst/>
            </a:prstGeom>
          </p:spPr>
        </p:pic>
        <p:pic>
          <p:nvPicPr>
            <p:cNvPr id="93" name="Picture 92" descr="A statue of a person&#10;&#10;AI-generated content may be incorrect.">
              <a:extLst>
                <a:ext uri="{FF2B5EF4-FFF2-40B4-BE49-F238E27FC236}">
                  <a16:creationId xmlns:a16="http://schemas.microsoft.com/office/drawing/2014/main" id="{AC42E78D-0892-4D0E-B979-25E5641EDDC5}"/>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6534411" y="5563273"/>
              <a:ext cx="609600" cy="498023"/>
            </a:xfrm>
            <a:prstGeom prst="rect">
              <a:avLst/>
            </a:prstGeom>
          </p:spPr>
        </p:pic>
        <p:pic>
          <p:nvPicPr>
            <p:cNvPr id="94" name="Picture 93" descr="A statue of a person&#10;&#10;AI-generated content may be incorrect.">
              <a:extLst>
                <a:ext uri="{FF2B5EF4-FFF2-40B4-BE49-F238E27FC236}">
                  <a16:creationId xmlns:a16="http://schemas.microsoft.com/office/drawing/2014/main" id="{D80EB588-1596-41F0-A347-ADA25AC25332}"/>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144011" y="5563273"/>
              <a:ext cx="609600" cy="498023"/>
            </a:xfrm>
            <a:prstGeom prst="rect">
              <a:avLst/>
            </a:prstGeom>
          </p:spPr>
        </p:pic>
        <p:pic>
          <p:nvPicPr>
            <p:cNvPr id="95" name="Picture 94" descr="A statue of a person&#10;&#10;AI-generated content may be incorrect.">
              <a:extLst>
                <a:ext uri="{FF2B5EF4-FFF2-40B4-BE49-F238E27FC236}">
                  <a16:creationId xmlns:a16="http://schemas.microsoft.com/office/drawing/2014/main" id="{91BF8195-348D-4FDD-8E84-C7E98AD3C380}"/>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753611" y="5563273"/>
              <a:ext cx="609600" cy="498023"/>
            </a:xfrm>
            <a:prstGeom prst="rect">
              <a:avLst/>
            </a:prstGeom>
          </p:spPr>
        </p:pic>
        <p:pic>
          <p:nvPicPr>
            <p:cNvPr id="96" name="Picture 95" descr="A statue of a person&#10;&#10;AI-generated content may be incorrect.">
              <a:extLst>
                <a:ext uri="{FF2B5EF4-FFF2-40B4-BE49-F238E27FC236}">
                  <a16:creationId xmlns:a16="http://schemas.microsoft.com/office/drawing/2014/main" id="{927E1981-1838-48D9-9703-066947A85F3D}"/>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363211" y="5563273"/>
              <a:ext cx="609600" cy="498023"/>
            </a:xfrm>
            <a:prstGeom prst="rect">
              <a:avLst/>
            </a:prstGeom>
          </p:spPr>
        </p:pic>
        <p:pic>
          <p:nvPicPr>
            <p:cNvPr id="97" name="Picture 96" descr="A statue of a person&#10;&#10;AI-generated content may be incorrect.">
              <a:extLst>
                <a:ext uri="{FF2B5EF4-FFF2-40B4-BE49-F238E27FC236}">
                  <a16:creationId xmlns:a16="http://schemas.microsoft.com/office/drawing/2014/main" id="{92B148FE-9BBE-47CC-9AA3-FD36DD420CE1}"/>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972811" y="5563273"/>
              <a:ext cx="609600" cy="498023"/>
            </a:xfrm>
            <a:prstGeom prst="rect">
              <a:avLst/>
            </a:prstGeom>
          </p:spPr>
        </p:pic>
        <p:pic>
          <p:nvPicPr>
            <p:cNvPr id="98" name="Picture 97" descr="A statue of a person&#10;&#10;AI-generated content may be incorrect.">
              <a:extLst>
                <a:ext uri="{FF2B5EF4-FFF2-40B4-BE49-F238E27FC236}">
                  <a16:creationId xmlns:a16="http://schemas.microsoft.com/office/drawing/2014/main" id="{EAC619AA-F4A4-4B8D-9008-67CD4F53DD57}"/>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9582411" y="5563273"/>
              <a:ext cx="609600" cy="498023"/>
            </a:xfrm>
            <a:prstGeom prst="rect">
              <a:avLst/>
            </a:prstGeom>
          </p:spPr>
        </p:pic>
        <p:pic>
          <p:nvPicPr>
            <p:cNvPr id="99" name="Picture 98" descr="A statue of a person&#10;&#10;AI-generated content may be incorrect.">
              <a:extLst>
                <a:ext uri="{FF2B5EF4-FFF2-40B4-BE49-F238E27FC236}">
                  <a16:creationId xmlns:a16="http://schemas.microsoft.com/office/drawing/2014/main" id="{69FCED22-395A-475A-B8EE-0E79C4381919}"/>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192011" y="5563273"/>
              <a:ext cx="609600" cy="498023"/>
            </a:xfrm>
            <a:prstGeom prst="rect">
              <a:avLst/>
            </a:prstGeom>
          </p:spPr>
        </p:pic>
        <p:pic>
          <p:nvPicPr>
            <p:cNvPr id="100" name="Picture 99" descr="A statue of a person&#10;&#10;AI-generated content may be incorrect.">
              <a:extLst>
                <a:ext uri="{FF2B5EF4-FFF2-40B4-BE49-F238E27FC236}">
                  <a16:creationId xmlns:a16="http://schemas.microsoft.com/office/drawing/2014/main" id="{6D3963F3-02E8-4D58-864E-0B48D89CE2E0}"/>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801611" y="5563273"/>
              <a:ext cx="609600" cy="498023"/>
            </a:xfrm>
            <a:prstGeom prst="rect">
              <a:avLst/>
            </a:prstGeom>
          </p:spPr>
        </p:pic>
        <p:pic>
          <p:nvPicPr>
            <p:cNvPr id="101" name="Picture 100" descr="A statue of a person&#10;&#10;AI-generated content may be incorrect.">
              <a:extLst>
                <a:ext uri="{FF2B5EF4-FFF2-40B4-BE49-F238E27FC236}">
                  <a16:creationId xmlns:a16="http://schemas.microsoft.com/office/drawing/2014/main" id="{9D169C6C-F88A-4401-A385-30A7CD962386}"/>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315211" y="6058573"/>
              <a:ext cx="609600" cy="498023"/>
            </a:xfrm>
            <a:prstGeom prst="rect">
              <a:avLst/>
            </a:prstGeom>
          </p:spPr>
        </p:pic>
        <p:pic>
          <p:nvPicPr>
            <p:cNvPr id="102" name="Picture 101" descr="A statue of a person&#10;&#10;AI-generated content may be incorrect.">
              <a:extLst>
                <a:ext uri="{FF2B5EF4-FFF2-40B4-BE49-F238E27FC236}">
                  <a16:creationId xmlns:a16="http://schemas.microsoft.com/office/drawing/2014/main" id="{164F7D40-EE4E-4299-871F-0F321803EF30}"/>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5924811" y="6058573"/>
              <a:ext cx="609600" cy="498023"/>
            </a:xfrm>
            <a:prstGeom prst="rect">
              <a:avLst/>
            </a:prstGeom>
          </p:spPr>
        </p:pic>
        <p:pic>
          <p:nvPicPr>
            <p:cNvPr id="103" name="Picture 102" descr="A statue of a person&#10;&#10;AI-generated content may be incorrect.">
              <a:extLst>
                <a:ext uri="{FF2B5EF4-FFF2-40B4-BE49-F238E27FC236}">
                  <a16:creationId xmlns:a16="http://schemas.microsoft.com/office/drawing/2014/main" id="{2DA53A45-6448-4262-9896-FDCE44AC759E}"/>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6534411" y="6058573"/>
              <a:ext cx="609600" cy="498023"/>
            </a:xfrm>
            <a:prstGeom prst="rect">
              <a:avLst/>
            </a:prstGeom>
          </p:spPr>
        </p:pic>
        <p:pic>
          <p:nvPicPr>
            <p:cNvPr id="104" name="Picture 103" descr="A statue of a person&#10;&#10;AI-generated content may be incorrect.">
              <a:extLst>
                <a:ext uri="{FF2B5EF4-FFF2-40B4-BE49-F238E27FC236}">
                  <a16:creationId xmlns:a16="http://schemas.microsoft.com/office/drawing/2014/main" id="{045DA434-30C6-4FAE-B2A9-64BFF72E24E0}"/>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144011" y="6058573"/>
              <a:ext cx="609600" cy="498023"/>
            </a:xfrm>
            <a:prstGeom prst="rect">
              <a:avLst/>
            </a:prstGeom>
          </p:spPr>
        </p:pic>
        <p:pic>
          <p:nvPicPr>
            <p:cNvPr id="105" name="Picture 104" descr="A statue of a person&#10;&#10;AI-generated content may be incorrect.">
              <a:extLst>
                <a:ext uri="{FF2B5EF4-FFF2-40B4-BE49-F238E27FC236}">
                  <a16:creationId xmlns:a16="http://schemas.microsoft.com/office/drawing/2014/main" id="{F1F3A16A-2C67-4C04-9632-46E935ED490A}"/>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7753611" y="6058573"/>
              <a:ext cx="609600" cy="498023"/>
            </a:xfrm>
            <a:prstGeom prst="rect">
              <a:avLst/>
            </a:prstGeom>
          </p:spPr>
        </p:pic>
        <p:pic>
          <p:nvPicPr>
            <p:cNvPr id="106" name="Picture 105" descr="A statue of a person&#10;&#10;AI-generated content may be incorrect.">
              <a:extLst>
                <a:ext uri="{FF2B5EF4-FFF2-40B4-BE49-F238E27FC236}">
                  <a16:creationId xmlns:a16="http://schemas.microsoft.com/office/drawing/2014/main" id="{DC768376-EA47-4F2E-98E3-9347FC1F600F}"/>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363211" y="6058573"/>
              <a:ext cx="609600" cy="498023"/>
            </a:xfrm>
            <a:prstGeom prst="rect">
              <a:avLst/>
            </a:prstGeom>
          </p:spPr>
        </p:pic>
        <p:pic>
          <p:nvPicPr>
            <p:cNvPr id="107" name="Picture 106" descr="A statue of a person&#10;&#10;AI-generated content may be incorrect.">
              <a:extLst>
                <a:ext uri="{FF2B5EF4-FFF2-40B4-BE49-F238E27FC236}">
                  <a16:creationId xmlns:a16="http://schemas.microsoft.com/office/drawing/2014/main" id="{97822CFB-6EE5-4DBE-95DA-CC34A9F66AC0}"/>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8972811" y="6058573"/>
              <a:ext cx="609600" cy="498023"/>
            </a:xfrm>
            <a:prstGeom prst="rect">
              <a:avLst/>
            </a:prstGeom>
          </p:spPr>
        </p:pic>
        <p:pic>
          <p:nvPicPr>
            <p:cNvPr id="108" name="Picture 107" descr="A statue of a person&#10;&#10;AI-generated content may be incorrect.">
              <a:extLst>
                <a:ext uri="{FF2B5EF4-FFF2-40B4-BE49-F238E27FC236}">
                  <a16:creationId xmlns:a16="http://schemas.microsoft.com/office/drawing/2014/main" id="{47DF84BC-CB61-44A8-B6DA-743F48F91ECC}"/>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9582411" y="6058573"/>
              <a:ext cx="609600" cy="498023"/>
            </a:xfrm>
            <a:prstGeom prst="rect">
              <a:avLst/>
            </a:prstGeom>
          </p:spPr>
        </p:pic>
        <p:pic>
          <p:nvPicPr>
            <p:cNvPr id="109" name="Picture 108" descr="A statue of a person&#10;&#10;AI-generated content may be incorrect.">
              <a:extLst>
                <a:ext uri="{FF2B5EF4-FFF2-40B4-BE49-F238E27FC236}">
                  <a16:creationId xmlns:a16="http://schemas.microsoft.com/office/drawing/2014/main" id="{3FB8442C-DDC4-4291-A700-0873F755683F}"/>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192011" y="6058573"/>
              <a:ext cx="609600" cy="498023"/>
            </a:xfrm>
            <a:prstGeom prst="rect">
              <a:avLst/>
            </a:prstGeom>
          </p:spPr>
        </p:pic>
        <p:pic>
          <p:nvPicPr>
            <p:cNvPr id="110" name="Picture 109" descr="A statue of a person&#10;&#10;AI-generated content may be incorrect.">
              <a:extLst>
                <a:ext uri="{FF2B5EF4-FFF2-40B4-BE49-F238E27FC236}">
                  <a16:creationId xmlns:a16="http://schemas.microsoft.com/office/drawing/2014/main" id="{D05D66E8-112F-486F-94C3-7B1D6B5C7DBA}"/>
                </a:ext>
              </a:extLst>
            </p:cNvPr>
            <p:cNvPicPr>
              <a:picLocks noChangeAspect="1"/>
            </p:cNvPicPr>
            <p:nvPr/>
          </p:nvPicPr>
          <p:blipFill>
            <a:blip r:embed="rId2">
              <a:extLst>
                <a:ext uri="{28A0092B-C50C-407E-A947-70E740481C1C}">
                  <a14:useLocalDpi xmlns:a14="http://schemas.microsoft.com/office/drawing/2010/main" val="0"/>
                </a:ext>
              </a:extLst>
            </a:blip>
            <a:srcRect l="14939" r="15826"/>
            <a:stretch>
              <a:fillRect/>
            </a:stretch>
          </p:blipFill>
          <p:spPr>
            <a:xfrm>
              <a:off x="10801611" y="6058573"/>
              <a:ext cx="609600" cy="498023"/>
            </a:xfrm>
            <a:prstGeom prst="rect">
              <a:avLst/>
            </a:prstGeom>
          </p:spPr>
        </p:pic>
      </p:grpSp>
      <p:sp>
        <p:nvSpPr>
          <p:cNvPr id="112" name="Arrow: Right 111">
            <a:extLst>
              <a:ext uri="{FF2B5EF4-FFF2-40B4-BE49-F238E27FC236}">
                <a16:creationId xmlns:a16="http://schemas.microsoft.com/office/drawing/2014/main" id="{E88F2614-BDC0-5F0B-4EEA-894CC5ABA5C4}"/>
              </a:ext>
            </a:extLst>
          </p:cNvPr>
          <p:cNvSpPr/>
          <p:nvPr/>
        </p:nvSpPr>
        <p:spPr>
          <a:xfrm>
            <a:off x="4315216" y="3970751"/>
            <a:ext cx="1841326" cy="998542"/>
          </a:xfrm>
          <a:prstGeom prst="rightArrow">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197585259"/>
      </p:ext>
    </p:extLst>
  </p:cSld>
  <p:clrMapOvr>
    <a:masterClrMapping/>
  </p:clrMapOvr>
</p:sld>
</file>

<file path=ppt/theme/theme1.xml><?xml version="1.0" encoding="utf-8"?>
<a:theme xmlns:a="http://schemas.openxmlformats.org/drawingml/2006/main" name="SwellVTI">
  <a:themeElements>
    <a:clrScheme name="AnalogousFromRegularSeedRightStep">
      <a:dk1>
        <a:srgbClr val="000000"/>
      </a:dk1>
      <a:lt1>
        <a:srgbClr val="FFFFFF"/>
      </a:lt1>
      <a:dk2>
        <a:srgbClr val="412724"/>
      </a:dk2>
      <a:lt2>
        <a:srgbClr val="E2E8E4"/>
      </a:lt2>
      <a:accent1>
        <a:srgbClr val="D739AE"/>
      </a:accent1>
      <a:accent2>
        <a:srgbClr val="C5275A"/>
      </a:accent2>
      <a:accent3>
        <a:srgbClr val="D74839"/>
      </a:accent3>
      <a:accent4>
        <a:srgbClr val="C57827"/>
      </a:accent4>
      <a:accent5>
        <a:srgbClr val="B0A72F"/>
      </a:accent5>
      <a:accent6>
        <a:srgbClr val="81B223"/>
      </a:accent6>
      <a:hlink>
        <a:srgbClr val="31944B"/>
      </a:hlink>
      <a:folHlink>
        <a:srgbClr val="7F7F7F"/>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ellVTI" id="{8361A04D-931A-43DC-973B-1B0B1DD5DECC}" vid="{6DDB23E8-D18E-4BDA-98D6-324466149E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9d258917-277f-42cd-a3cd-14c4e9ee58bc}" enabled="1" method="Standard" siteId="{38ae3bcd-9579-4fd4-adda-b42e1495d55a}" contentBits="0" removed="0"/>
</clbl:labelList>
</file>

<file path=docProps/app.xml><?xml version="1.0" encoding="utf-8"?>
<Properties xmlns="http://schemas.openxmlformats.org/officeDocument/2006/extended-properties" xmlns:vt="http://schemas.openxmlformats.org/officeDocument/2006/docPropsVTypes">
  <Template/>
  <TotalTime>0</TotalTime>
  <Words>3949</Words>
  <Application>Microsoft Office PowerPoint</Application>
  <PresentationFormat>Widescreen</PresentationFormat>
  <Paragraphs>490</Paragraphs>
  <Slides>59</Slides>
  <Notes>9</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MS Mincho</vt:lpstr>
      <vt:lpstr>Aptos</vt:lpstr>
      <vt:lpstr>Arial</vt:lpstr>
      <vt:lpstr>Neue Haas Grotesk Text Pro</vt:lpstr>
      <vt:lpstr>Symbol</vt:lpstr>
      <vt:lpstr>Times New Roman</vt:lpstr>
      <vt:lpstr>Wingdings</vt:lpstr>
      <vt:lpstr>SwellVTI</vt:lpstr>
      <vt:lpstr>TODO</vt:lpstr>
      <vt:lpstr>Willkommen zur </vt:lpstr>
      <vt:lpstr>PowerPoint Presentation</vt:lpstr>
      <vt:lpstr>Aktuelle Situation und Problematik</vt:lpstr>
      <vt:lpstr>Ein “Troll” – was ist das?</vt:lpstr>
      <vt:lpstr>Wie lösen Trolle Emotionen aus?</vt:lpstr>
      <vt:lpstr>Wie Trolle Konflikte eskalieren</vt:lpstr>
      <vt:lpstr>Was kann man dagegen tun?</vt:lpstr>
      <vt:lpstr>Geht’s noch schlimmer? – Ja: Troll-Armeen</vt:lpstr>
      <vt:lpstr>Troll-Armeen</vt:lpstr>
      <vt:lpstr>Nur ein paar Beispiele – wo waren Trollfabriken aktiv</vt:lpstr>
      <vt:lpstr>Was kann man dagegen tun?</vt:lpstr>
      <vt:lpstr>Was kann die Gesellschaft dagegen tun?</vt:lpstr>
      <vt:lpstr>PowerPoint Presentation</vt:lpstr>
      <vt:lpstr>Ein paar Fakten zur AHV</vt:lpstr>
      <vt:lpstr>Wie wird’s berechnet?</vt:lpstr>
      <vt:lpstr>Was ist mit Lücken?</vt:lpstr>
      <vt:lpstr>Wo bekommt man Auskunft?</vt:lpstr>
      <vt:lpstr>Probleme der AHV</vt:lpstr>
      <vt:lpstr>Was passiert in der Politik?</vt:lpstr>
      <vt:lpstr>PowerPoint Presentation</vt:lpstr>
      <vt:lpstr>Gesundheit beginnt in der Küche</vt:lpstr>
      <vt:lpstr>Echt, frisch, unverarbeitet, lokal &amp; saisonal</vt:lpstr>
      <vt:lpstr>Was ist die ketogene Ernährung?</vt:lpstr>
      <vt:lpstr>Moderne Anwendung </vt:lpstr>
      <vt:lpstr>Vorteile und Hindernisse für die ketogene Ernährung</vt:lpstr>
      <vt:lpstr>Fazit &amp; Einladung zur Diskussion</vt:lpstr>
      <vt:lpstr>Pause</vt:lpstr>
      <vt:lpstr>PowerPoint Presentation</vt:lpstr>
      <vt:lpstr>Was wir schon wissen</vt:lpstr>
      <vt:lpstr>Wie sieht es bald schon aus?</vt:lpstr>
      <vt:lpstr>Entwicklung ab 2080 (Europa ab 2050)</vt:lpstr>
      <vt:lpstr>Entwicklung ab 2080 (Europa ab 2050)</vt:lpstr>
      <vt:lpstr>Entwicklungen ab 2080 (Europa ab 2050)</vt:lpstr>
      <vt:lpstr>Entwicklung ab 2080 (Europa ab 2050)</vt:lpstr>
      <vt:lpstr>Konsequenzen weit über  2080 hinaus für…</vt:lpstr>
      <vt:lpstr>Und der Klimawandel?</vt:lpstr>
      <vt:lpstr>ACHTUNG!</vt:lpstr>
      <vt:lpstr>Tipps an die Enkel   …und auch schon an die Kinder!</vt:lpstr>
      <vt:lpstr>PowerPoint Presentation</vt:lpstr>
      <vt:lpstr>PowerPoint Presentation</vt:lpstr>
      <vt:lpstr>Anleitung</vt:lpstr>
      <vt:lpstr>Noch mal eine Schippe drauflegen…</vt:lpstr>
      <vt:lpstr>PowerPoint Presentation</vt:lpstr>
      <vt:lpstr>PowerPoint Presentation</vt:lpstr>
      <vt:lpstr>Welches ist die grösste Säugetierwanderung der Welt?</vt:lpstr>
      <vt:lpstr>Exorzismus (immer noch) in der Schweiz</vt:lpstr>
      <vt:lpstr>Affen am Werk</vt:lpstr>
      <vt:lpstr>PowerPoint Presentation</vt:lpstr>
      <vt:lpstr>Habicht sieht rot</vt:lpstr>
      <vt:lpstr>Habicht sieht rot</vt:lpstr>
      <vt:lpstr>Habicht sieht rot</vt:lpstr>
      <vt:lpstr>Habicht sieht rot</vt:lpstr>
      <vt:lpstr>Habicht sieht rot</vt:lpstr>
      <vt:lpstr>Wenn einer eine Reise macht, dann kann er viel erzählen</vt:lpstr>
      <vt:lpstr>Quellen</vt:lpstr>
      <vt:lpstr>Quellen</vt:lpstr>
      <vt:lpstr>Vorschau Juli</vt:lpstr>
      <vt:lpstr>Bitte gebt uns Feedback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Künstliche Intelligenz</dc:title>
  <dc:creator>Michael Denzlein</dc:creator>
  <cp:lastModifiedBy>Michael Denzlein</cp:lastModifiedBy>
  <cp:revision>80</cp:revision>
  <dcterms:created xsi:type="dcterms:W3CDTF">2024-05-20T08:56:39Z</dcterms:created>
  <dcterms:modified xsi:type="dcterms:W3CDTF">2025-06-20T13:17:53Z</dcterms:modified>
</cp:coreProperties>
</file>